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81" r:id="rId2"/>
  </p:sldMasterIdLst>
  <p:notesMasterIdLst>
    <p:notesMasterId r:id="rId25"/>
  </p:notesMasterIdLst>
  <p:handoutMasterIdLst>
    <p:handoutMasterId r:id="rId26"/>
  </p:handoutMasterIdLst>
  <p:sldIdLst>
    <p:sldId id="309" r:id="rId3"/>
    <p:sldId id="308" r:id="rId4"/>
    <p:sldId id="510" r:id="rId5"/>
    <p:sldId id="508" r:id="rId6"/>
    <p:sldId id="502" r:id="rId7"/>
    <p:sldId id="312" r:id="rId8"/>
    <p:sldId id="306" r:id="rId9"/>
    <p:sldId id="304" r:id="rId10"/>
    <p:sldId id="305" r:id="rId11"/>
    <p:sldId id="525" r:id="rId12"/>
    <p:sldId id="526" r:id="rId13"/>
    <p:sldId id="527" r:id="rId14"/>
    <p:sldId id="524" r:id="rId15"/>
    <p:sldId id="529" r:id="rId16"/>
    <p:sldId id="528" r:id="rId17"/>
    <p:sldId id="530" r:id="rId18"/>
    <p:sldId id="531" r:id="rId19"/>
    <p:sldId id="532" r:id="rId20"/>
    <p:sldId id="533" r:id="rId21"/>
    <p:sldId id="534" r:id="rId22"/>
    <p:sldId id="535" r:id="rId23"/>
    <p:sldId id="515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6996" autoAdjust="0"/>
  </p:normalViewPr>
  <p:slideViewPr>
    <p:cSldViewPr snapToGrid="0">
      <p:cViewPr>
        <p:scale>
          <a:sx n="150" d="100"/>
          <a:sy n="150" d="100"/>
        </p:scale>
        <p:origin x="-504" y="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C6995-C1BF-4CAC-9E13-A92B39EE4270}" type="doc">
      <dgm:prSet loTypeId="urn:microsoft.com/office/officeart/2005/8/layout/vList4#2" loCatId="list" qsTypeId="urn:microsoft.com/office/officeart/2005/8/quickstyle/simple1#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6BCA5D2-43A1-49A9-BBED-B635073DEA0F}">
      <dgm:prSet phldrT="[Text]"/>
      <dgm:spPr/>
      <dgm:t>
        <a:bodyPr/>
        <a:lstStyle/>
        <a:p>
          <a:r>
            <a:rPr lang="ru-RU" sz="2300" dirty="0" smtClean="0"/>
            <a:t>Безопасность работников</a:t>
          </a:r>
          <a:endParaRPr lang="en-US" sz="2300" dirty="0"/>
        </a:p>
      </dgm:t>
    </dgm:pt>
    <dgm:pt modelId="{8CBB35AF-19F7-4B3D-AD48-B9E84BD6F929}" type="parTrans" cxnId="{1B5DFAE0-89ED-4F56-9584-59DC11D6A44C}">
      <dgm:prSet/>
      <dgm:spPr/>
      <dgm:t>
        <a:bodyPr/>
        <a:lstStyle/>
        <a:p>
          <a:endParaRPr lang="en-US"/>
        </a:p>
      </dgm:t>
    </dgm:pt>
    <dgm:pt modelId="{E45FB8AA-4571-46CF-B703-E1F06BBC0BDC}" type="sibTrans" cxnId="{1B5DFAE0-89ED-4F56-9584-59DC11D6A44C}">
      <dgm:prSet/>
      <dgm:spPr/>
      <dgm:t>
        <a:bodyPr/>
        <a:lstStyle/>
        <a:p>
          <a:endParaRPr lang="en-US"/>
        </a:p>
      </dgm:t>
    </dgm:pt>
    <dgm:pt modelId="{1B1834AF-4C60-4E35-BA66-7EC4DA836DAC}">
      <dgm:prSet phldrT="[Text]" custT="1"/>
      <dgm:spPr/>
      <dgm:t>
        <a:bodyPr/>
        <a:lstStyle/>
        <a:p>
          <a:r>
            <a:rPr lang="en-US" sz="1500" dirty="0" smtClean="0"/>
            <a:t>3 </a:t>
          </a:r>
          <a:r>
            <a:rPr lang="ru-RU" sz="1500" dirty="0" smtClean="0"/>
            <a:t>миллиона рабочих подвергаются большому риску</a:t>
          </a:r>
          <a:r>
            <a:rPr lang="en-US" sz="1500" dirty="0" smtClean="0"/>
            <a:t> (</a:t>
          </a:r>
          <a:r>
            <a:rPr lang="ru-RU" sz="1500" dirty="0" smtClean="0"/>
            <a:t>в США</a:t>
          </a:r>
          <a:r>
            <a:rPr lang="en-US" sz="1500" dirty="0" smtClean="0"/>
            <a:t>)</a:t>
          </a:r>
          <a:r>
            <a:rPr lang="ru-RU" sz="1500" dirty="0" smtClean="0"/>
            <a:t>.</a:t>
          </a:r>
          <a:endParaRPr lang="en-US" sz="1500" dirty="0"/>
        </a:p>
      </dgm:t>
    </dgm:pt>
    <dgm:pt modelId="{1FD27CEC-215B-4AE6-945D-B2BCD4A08006}" type="parTrans" cxnId="{4FA2009C-5FBF-4469-BF75-B90EEB4A55FA}">
      <dgm:prSet/>
      <dgm:spPr/>
      <dgm:t>
        <a:bodyPr/>
        <a:lstStyle/>
        <a:p>
          <a:endParaRPr lang="en-US"/>
        </a:p>
      </dgm:t>
    </dgm:pt>
    <dgm:pt modelId="{C99CD5F0-B100-4780-8C13-40FD03A246DA}" type="sibTrans" cxnId="{4FA2009C-5FBF-4469-BF75-B90EEB4A55FA}">
      <dgm:prSet/>
      <dgm:spPr/>
      <dgm:t>
        <a:bodyPr/>
        <a:lstStyle/>
        <a:p>
          <a:endParaRPr lang="en-US"/>
        </a:p>
      </dgm:t>
    </dgm:pt>
    <dgm:pt modelId="{0BE895ED-D9D5-4DD1-9175-DCF8894222BD}">
      <dgm:prSet phldrT="[Text]" custT="1"/>
      <dgm:spPr/>
      <dgm:t>
        <a:bodyPr/>
        <a:lstStyle/>
        <a:p>
          <a:r>
            <a:rPr lang="ru-RU" sz="1500" dirty="0" smtClean="0"/>
            <a:t>По оценкам в США ежегодно предотвращается </a:t>
          </a:r>
          <a:r>
            <a:rPr lang="en-GB" sz="1500" dirty="0" smtClean="0"/>
            <a:t> </a:t>
          </a:r>
          <a:r>
            <a:rPr lang="en-US" sz="1500" dirty="0" smtClean="0"/>
            <a:t>120 </a:t>
          </a:r>
          <a:r>
            <a:rPr lang="ru-RU" sz="1500" dirty="0" smtClean="0"/>
            <a:t>смертельных случаев и </a:t>
          </a:r>
          <a:r>
            <a:rPr lang="en-US" sz="1500" dirty="0" smtClean="0"/>
            <a:t>50</a:t>
          </a:r>
          <a:r>
            <a:rPr lang="ru-RU" sz="1500" dirty="0" smtClean="0"/>
            <a:t> </a:t>
          </a:r>
          <a:r>
            <a:rPr lang="en-US" sz="1500" dirty="0" smtClean="0"/>
            <a:t>000 </a:t>
          </a:r>
          <a:r>
            <a:rPr lang="ru-RU" sz="1500" dirty="0" smtClean="0"/>
            <a:t>травм.</a:t>
          </a:r>
          <a:endParaRPr lang="en-US" sz="1500" dirty="0"/>
        </a:p>
      </dgm:t>
    </dgm:pt>
    <dgm:pt modelId="{333F5214-9F98-44B5-AD9C-CD25F3A09DAD}" type="parTrans" cxnId="{9B3EB51C-D82B-42CF-8378-B45FF4F441FB}">
      <dgm:prSet/>
      <dgm:spPr/>
      <dgm:t>
        <a:bodyPr/>
        <a:lstStyle/>
        <a:p>
          <a:endParaRPr lang="en-US"/>
        </a:p>
      </dgm:t>
    </dgm:pt>
    <dgm:pt modelId="{B821FD04-6287-4494-9C2B-9165CEAB7391}" type="sibTrans" cxnId="{9B3EB51C-D82B-42CF-8378-B45FF4F441FB}">
      <dgm:prSet/>
      <dgm:spPr/>
      <dgm:t>
        <a:bodyPr/>
        <a:lstStyle/>
        <a:p>
          <a:endParaRPr lang="en-US"/>
        </a:p>
      </dgm:t>
    </dgm:pt>
    <dgm:pt modelId="{E18DD1AA-E0B3-4B30-83C5-479187652334}">
      <dgm:prSet phldrT="[Text]"/>
      <dgm:spPr/>
      <dgm:t>
        <a:bodyPr/>
        <a:lstStyle/>
        <a:p>
          <a:r>
            <a:rPr lang="ru-RU" dirty="0" smtClean="0"/>
            <a:t>Финансовый риск</a:t>
          </a:r>
          <a:endParaRPr lang="en-US" dirty="0"/>
        </a:p>
      </dgm:t>
    </dgm:pt>
    <dgm:pt modelId="{C580E0AC-6145-40B1-8A6C-ADD7C26CF405}" type="parTrans" cxnId="{8EAA9AB7-A3E2-4D26-928C-63FC61B62542}">
      <dgm:prSet/>
      <dgm:spPr/>
      <dgm:t>
        <a:bodyPr/>
        <a:lstStyle/>
        <a:p>
          <a:endParaRPr lang="en-US"/>
        </a:p>
      </dgm:t>
    </dgm:pt>
    <dgm:pt modelId="{8EEDED2D-66DD-4C51-B96D-215596A1D6C4}" type="sibTrans" cxnId="{8EAA9AB7-A3E2-4D26-928C-63FC61B62542}">
      <dgm:prSet/>
      <dgm:spPr/>
      <dgm:t>
        <a:bodyPr/>
        <a:lstStyle/>
        <a:p>
          <a:endParaRPr lang="en-US"/>
        </a:p>
      </dgm:t>
    </dgm:pt>
    <dgm:pt modelId="{60A8836C-4F02-48DA-AE6A-E4F3E52B2312}">
      <dgm:prSet phldrT="[Text]"/>
      <dgm:spPr/>
      <dgm:t>
        <a:bodyPr/>
        <a:lstStyle/>
        <a:p>
          <a:r>
            <a:rPr lang="ru-RU" dirty="0" smtClean="0"/>
            <a:t>Неработоспособность персонала и выход из строя оборудования.</a:t>
          </a:r>
          <a:endParaRPr lang="en-US" dirty="0"/>
        </a:p>
      </dgm:t>
    </dgm:pt>
    <dgm:pt modelId="{3C8A9D86-8C7A-4777-A61C-747301162B49}" type="parTrans" cxnId="{CB469D01-7316-442D-B2F6-325B59AAE7AD}">
      <dgm:prSet/>
      <dgm:spPr/>
      <dgm:t>
        <a:bodyPr/>
        <a:lstStyle/>
        <a:p>
          <a:endParaRPr lang="en-US"/>
        </a:p>
      </dgm:t>
    </dgm:pt>
    <dgm:pt modelId="{DFD580B4-0D91-4407-AC67-2F238CF6E7FF}" type="sibTrans" cxnId="{CB469D01-7316-442D-B2F6-325B59AAE7AD}">
      <dgm:prSet/>
      <dgm:spPr/>
      <dgm:t>
        <a:bodyPr/>
        <a:lstStyle/>
        <a:p>
          <a:endParaRPr lang="en-US"/>
        </a:p>
      </dgm:t>
    </dgm:pt>
    <dgm:pt modelId="{E4E19BED-8359-46A3-ADEB-E8853E428867}">
      <dgm:prSet phldrT="[Text]"/>
      <dgm:spPr/>
      <dgm:t>
        <a:bodyPr/>
        <a:lstStyle/>
        <a:p>
          <a:r>
            <a:rPr lang="ru-RU" dirty="0" smtClean="0"/>
            <a:t>Юридические издержки</a:t>
          </a:r>
          <a:r>
            <a:rPr lang="en-US" dirty="0" smtClean="0"/>
            <a:t> (</a:t>
          </a:r>
          <a:r>
            <a:rPr lang="ru-RU" dirty="0" smtClean="0"/>
            <a:t>материальная ответственность</a:t>
          </a:r>
          <a:r>
            <a:rPr lang="en-US" dirty="0" smtClean="0"/>
            <a:t>,</a:t>
          </a:r>
          <a:r>
            <a:rPr lang="ru-RU" dirty="0" smtClean="0"/>
            <a:t> возмещения в связи с травмами,</a:t>
          </a:r>
          <a:r>
            <a:rPr lang="en-US" dirty="0" smtClean="0"/>
            <a:t> </a:t>
          </a:r>
          <a:r>
            <a:rPr lang="ru-RU" dirty="0" smtClean="0"/>
            <a:t>расходы на внешних юристов</a:t>
          </a:r>
          <a:r>
            <a:rPr lang="en-US" dirty="0" smtClean="0"/>
            <a:t>, </a:t>
          </a:r>
          <a:r>
            <a:rPr lang="ru-RU" dirty="0" smtClean="0"/>
            <a:t>штрафы</a:t>
          </a:r>
          <a:r>
            <a:rPr lang="en-US" dirty="0" smtClean="0"/>
            <a:t>…)</a:t>
          </a:r>
          <a:r>
            <a:rPr lang="ru-RU" dirty="0" smtClean="0"/>
            <a:t>.</a:t>
          </a:r>
          <a:endParaRPr lang="en-US" dirty="0"/>
        </a:p>
      </dgm:t>
    </dgm:pt>
    <dgm:pt modelId="{97E6FC03-C61D-4191-A8F2-55329E408770}" type="parTrans" cxnId="{85C31BFD-5A6E-46DB-BF20-B29711B4B4C7}">
      <dgm:prSet/>
      <dgm:spPr/>
      <dgm:t>
        <a:bodyPr/>
        <a:lstStyle/>
        <a:p>
          <a:endParaRPr lang="en-US"/>
        </a:p>
      </dgm:t>
    </dgm:pt>
    <dgm:pt modelId="{4B017AE2-4A8E-4C71-94F8-DEB050E440FE}" type="sibTrans" cxnId="{85C31BFD-5A6E-46DB-BF20-B29711B4B4C7}">
      <dgm:prSet/>
      <dgm:spPr/>
      <dgm:t>
        <a:bodyPr/>
        <a:lstStyle/>
        <a:p>
          <a:endParaRPr lang="en-US"/>
        </a:p>
      </dgm:t>
    </dgm:pt>
    <dgm:pt modelId="{DFB35EC3-9622-4DB0-95D6-FDDC3C22C5CB}">
      <dgm:prSet phldrT="[Text]"/>
      <dgm:spPr/>
      <dgm:t>
        <a:bodyPr/>
        <a:lstStyle/>
        <a:p>
          <a:r>
            <a:rPr lang="ru-RU" dirty="0" smtClean="0"/>
            <a:t>Юридический риск</a:t>
          </a:r>
          <a:endParaRPr lang="en-US" dirty="0"/>
        </a:p>
      </dgm:t>
    </dgm:pt>
    <dgm:pt modelId="{8400CE8D-8B94-4FA3-B321-474315B727EA}" type="parTrans" cxnId="{E095C038-B388-4E85-A39D-FC3195370295}">
      <dgm:prSet/>
      <dgm:spPr/>
      <dgm:t>
        <a:bodyPr/>
        <a:lstStyle/>
        <a:p>
          <a:endParaRPr lang="en-US"/>
        </a:p>
      </dgm:t>
    </dgm:pt>
    <dgm:pt modelId="{804C4693-423B-426E-94D0-7634DE043955}" type="sibTrans" cxnId="{E095C038-B388-4E85-A39D-FC3195370295}">
      <dgm:prSet/>
      <dgm:spPr/>
      <dgm:t>
        <a:bodyPr/>
        <a:lstStyle/>
        <a:p>
          <a:endParaRPr lang="en-US"/>
        </a:p>
      </dgm:t>
    </dgm:pt>
    <dgm:pt modelId="{F850D881-9641-46A4-9068-3290957D940A}">
      <dgm:prSet phldrT="[Text]"/>
      <dgm:spPr/>
      <dgm:t>
        <a:bodyPr/>
        <a:lstStyle/>
        <a:p>
          <a:r>
            <a:rPr lang="ru-RU" dirty="0" smtClean="0"/>
            <a:t>Обязательное требование </a:t>
          </a:r>
          <a:r>
            <a:rPr lang="en-GB" dirty="0" smtClean="0"/>
            <a:t> </a:t>
          </a:r>
          <a:r>
            <a:rPr lang="ru-RU" dirty="0" smtClean="0"/>
            <a:t>Управления по охране труда и промышленной гигиене США  - (</a:t>
          </a:r>
          <a:r>
            <a:rPr lang="en-US" dirty="0" smtClean="0"/>
            <a:t>OSHA </a:t>
          </a:r>
          <a:r>
            <a:rPr lang="ru-RU" dirty="0" smtClean="0"/>
            <a:t>- </a:t>
          </a:r>
          <a:r>
            <a:rPr lang="en-GB" dirty="0" smtClean="0"/>
            <a:t>Occupational Health &amp; Safety Administration)</a:t>
          </a:r>
          <a:r>
            <a:rPr lang="ru-RU" dirty="0" smtClean="0"/>
            <a:t>.</a:t>
          </a:r>
          <a:endParaRPr lang="en-US" dirty="0"/>
        </a:p>
      </dgm:t>
    </dgm:pt>
    <dgm:pt modelId="{90283566-6C17-400B-B99D-234A37EB034C}" type="parTrans" cxnId="{19A5A13A-532A-40A1-B227-5290721B42B5}">
      <dgm:prSet/>
      <dgm:spPr/>
      <dgm:t>
        <a:bodyPr/>
        <a:lstStyle/>
        <a:p>
          <a:endParaRPr lang="en-US"/>
        </a:p>
      </dgm:t>
    </dgm:pt>
    <dgm:pt modelId="{C8639360-C1F3-4EE5-AEF5-D8C4977702B2}" type="sibTrans" cxnId="{19A5A13A-532A-40A1-B227-5290721B42B5}">
      <dgm:prSet/>
      <dgm:spPr/>
      <dgm:t>
        <a:bodyPr/>
        <a:lstStyle/>
        <a:p>
          <a:endParaRPr lang="en-US"/>
        </a:p>
      </dgm:t>
    </dgm:pt>
    <dgm:pt modelId="{60BC545A-D363-48F9-A19C-D0AAD1F1A132}">
      <dgm:prSet phldrT="[Text]"/>
      <dgm:spPr/>
      <dgm:t>
        <a:bodyPr/>
        <a:lstStyle/>
        <a:p>
          <a:r>
            <a:rPr lang="ru-RU" dirty="0" smtClean="0"/>
            <a:t>Около </a:t>
          </a:r>
          <a:r>
            <a:rPr lang="en-US" dirty="0" smtClean="0"/>
            <a:t>100</a:t>
          </a:r>
          <a:r>
            <a:rPr lang="ru-RU" dirty="0" smtClean="0"/>
            <a:t> </a:t>
          </a:r>
          <a:r>
            <a:rPr lang="en-US" dirty="0" smtClean="0"/>
            <a:t>000</a:t>
          </a:r>
          <a:r>
            <a:rPr lang="ru-RU" dirty="0" smtClean="0"/>
            <a:t> инспекций в год в США.</a:t>
          </a:r>
          <a:endParaRPr lang="en-US" dirty="0"/>
        </a:p>
      </dgm:t>
    </dgm:pt>
    <dgm:pt modelId="{7346A549-9ECF-40F7-BAE9-04D42C6568F9}" type="parTrans" cxnId="{E0BF0C6F-14EC-412A-841D-29731DE5E214}">
      <dgm:prSet/>
      <dgm:spPr/>
      <dgm:t>
        <a:bodyPr/>
        <a:lstStyle/>
        <a:p>
          <a:endParaRPr lang="en-US"/>
        </a:p>
      </dgm:t>
    </dgm:pt>
    <dgm:pt modelId="{67D2FF65-8319-49EB-85CF-4C8DE94FF8A7}" type="sibTrans" cxnId="{E0BF0C6F-14EC-412A-841D-29731DE5E214}">
      <dgm:prSet/>
      <dgm:spPr/>
      <dgm:t>
        <a:bodyPr/>
        <a:lstStyle/>
        <a:p>
          <a:endParaRPr lang="en-US"/>
        </a:p>
      </dgm:t>
    </dgm:pt>
    <dgm:pt modelId="{6873FEE7-A0E0-4732-BB6E-25FF48E5D89E}">
      <dgm:prSet phldrT="[Text]"/>
      <dgm:spPr/>
      <dgm:t>
        <a:bodyPr/>
        <a:lstStyle/>
        <a:p>
          <a:r>
            <a:rPr lang="ru-RU" dirty="0" smtClean="0"/>
            <a:t>Стандарт в промышленности, связанный с наибольшим количеством штрафов и предписаний </a:t>
          </a:r>
          <a:br>
            <a:rPr lang="ru-RU" dirty="0" smtClean="0"/>
          </a:br>
          <a:endParaRPr lang="en-US" dirty="0"/>
        </a:p>
      </dgm:t>
    </dgm:pt>
    <dgm:pt modelId="{2E8FF6A4-04FE-416F-9E79-9257D9B8537E}" type="parTrans" cxnId="{72910FD3-2F3A-43F7-BE83-E56D4B8DF840}">
      <dgm:prSet/>
      <dgm:spPr/>
      <dgm:t>
        <a:bodyPr/>
        <a:lstStyle/>
        <a:p>
          <a:endParaRPr lang="en-US"/>
        </a:p>
      </dgm:t>
    </dgm:pt>
    <dgm:pt modelId="{8F04DCFB-6155-43C7-B357-4139330031CC}" type="sibTrans" cxnId="{72910FD3-2F3A-43F7-BE83-E56D4B8DF840}">
      <dgm:prSet/>
      <dgm:spPr/>
      <dgm:t>
        <a:bodyPr/>
        <a:lstStyle/>
        <a:p>
          <a:endParaRPr lang="en-US"/>
        </a:p>
      </dgm:t>
    </dgm:pt>
    <dgm:pt modelId="{6F60D6CC-8B04-4DE1-B61E-C645A192D309}">
      <dgm:prSet phldrT="[Text]"/>
      <dgm:spPr/>
      <dgm:t>
        <a:bodyPr/>
        <a:lstStyle/>
        <a:p>
          <a:r>
            <a:rPr lang="ru-RU" dirty="0" smtClean="0"/>
            <a:t>Средние расчетные издержки из-за повреждений и несчастных случаев, вызванных дуговыми разрядами</a:t>
          </a:r>
          <a:r>
            <a:rPr lang="en-US" dirty="0" smtClean="0"/>
            <a:t>: 15</a:t>
          </a:r>
          <a:r>
            <a:rPr lang="ru-RU" dirty="0" smtClean="0"/>
            <a:t> </a:t>
          </a:r>
          <a:r>
            <a:rPr lang="en-US" dirty="0" smtClean="0"/>
            <a:t>000</a:t>
          </a:r>
          <a:r>
            <a:rPr lang="ru-RU" dirty="0" smtClean="0"/>
            <a:t> </a:t>
          </a:r>
          <a:r>
            <a:rPr lang="en-US" dirty="0" smtClean="0"/>
            <a:t>000</a:t>
          </a:r>
          <a:r>
            <a:rPr lang="ru-RU" dirty="0" smtClean="0"/>
            <a:t> долл. США.</a:t>
          </a:r>
          <a:endParaRPr lang="en-US" dirty="0"/>
        </a:p>
      </dgm:t>
    </dgm:pt>
    <dgm:pt modelId="{6F0FF80A-B41B-4CF7-A413-15CD3354CDAC}" type="parTrans" cxnId="{112E1177-8E91-4669-AD98-0153F4FCFE51}">
      <dgm:prSet/>
      <dgm:spPr/>
      <dgm:t>
        <a:bodyPr/>
        <a:lstStyle/>
        <a:p>
          <a:endParaRPr lang="en-US"/>
        </a:p>
      </dgm:t>
    </dgm:pt>
    <dgm:pt modelId="{C90B0CFC-CF20-41E7-B72C-49666D1B5D4B}" type="sibTrans" cxnId="{112E1177-8E91-4669-AD98-0153F4FCFE51}">
      <dgm:prSet/>
      <dgm:spPr/>
      <dgm:t>
        <a:bodyPr/>
        <a:lstStyle/>
        <a:p>
          <a:endParaRPr lang="en-US"/>
        </a:p>
      </dgm:t>
    </dgm:pt>
    <dgm:pt modelId="{3AE153EE-C535-427B-85FC-DBBD08C6FABE}" type="pres">
      <dgm:prSet presAssocID="{F05C6995-C1BF-4CAC-9E13-A92B39EE427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C2F25A-9FE7-47D7-B798-701DA2000147}" type="pres">
      <dgm:prSet presAssocID="{96BCA5D2-43A1-49A9-BBED-B635073DEA0F}" presName="comp" presStyleCnt="0"/>
      <dgm:spPr/>
    </dgm:pt>
    <dgm:pt modelId="{D869DF07-56BC-4C2C-A4E8-44CAACB9FEF9}" type="pres">
      <dgm:prSet presAssocID="{96BCA5D2-43A1-49A9-BBED-B635073DEA0F}" presName="box" presStyleLbl="node1" presStyleIdx="0" presStyleCnt="3"/>
      <dgm:spPr/>
      <dgm:t>
        <a:bodyPr/>
        <a:lstStyle/>
        <a:p>
          <a:endParaRPr lang="en-US"/>
        </a:p>
      </dgm:t>
    </dgm:pt>
    <dgm:pt modelId="{B64505EC-FEA0-45E0-87F0-90950429462C}" type="pres">
      <dgm:prSet presAssocID="{96BCA5D2-43A1-49A9-BBED-B635073DEA0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42C519F-9EE0-4721-AB9A-E3F8B300DE44}" type="pres">
      <dgm:prSet presAssocID="{96BCA5D2-43A1-49A9-BBED-B635073DEA0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3C20F-4C43-4A62-AE28-9DDF81F5FE99}" type="pres">
      <dgm:prSet presAssocID="{E45FB8AA-4571-46CF-B703-E1F06BBC0BDC}" presName="spacer" presStyleCnt="0"/>
      <dgm:spPr/>
    </dgm:pt>
    <dgm:pt modelId="{E6BC9EEC-8DDF-4C17-A4E0-99B8D762D1F2}" type="pres">
      <dgm:prSet presAssocID="{E18DD1AA-E0B3-4B30-83C5-479187652334}" presName="comp" presStyleCnt="0"/>
      <dgm:spPr/>
    </dgm:pt>
    <dgm:pt modelId="{2FF43B48-9109-4A82-A2E8-42F4EA0033C7}" type="pres">
      <dgm:prSet presAssocID="{E18DD1AA-E0B3-4B30-83C5-479187652334}" presName="box" presStyleLbl="node1" presStyleIdx="1" presStyleCnt="3"/>
      <dgm:spPr/>
      <dgm:t>
        <a:bodyPr/>
        <a:lstStyle/>
        <a:p>
          <a:endParaRPr lang="en-US"/>
        </a:p>
      </dgm:t>
    </dgm:pt>
    <dgm:pt modelId="{0A29F837-D89F-45E1-87F3-37ED64B77212}" type="pres">
      <dgm:prSet presAssocID="{E18DD1AA-E0B3-4B30-83C5-479187652334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3193410-8024-40B4-9D8E-7FD085EA94BF}" type="pres">
      <dgm:prSet presAssocID="{E18DD1AA-E0B3-4B30-83C5-47918765233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8700-6B7C-410E-8DFD-5C612D2AA2C7}" type="pres">
      <dgm:prSet presAssocID="{8EEDED2D-66DD-4C51-B96D-215596A1D6C4}" presName="spacer" presStyleCnt="0"/>
      <dgm:spPr/>
    </dgm:pt>
    <dgm:pt modelId="{A6E2A956-814F-410C-99A6-5B52E5849118}" type="pres">
      <dgm:prSet presAssocID="{DFB35EC3-9622-4DB0-95D6-FDDC3C22C5CB}" presName="comp" presStyleCnt="0"/>
      <dgm:spPr/>
    </dgm:pt>
    <dgm:pt modelId="{81F33E36-4FA3-4C29-B9A7-DB57677C7EB7}" type="pres">
      <dgm:prSet presAssocID="{DFB35EC3-9622-4DB0-95D6-FDDC3C22C5CB}" presName="box" presStyleLbl="node1" presStyleIdx="2" presStyleCnt="3"/>
      <dgm:spPr/>
      <dgm:t>
        <a:bodyPr/>
        <a:lstStyle/>
        <a:p>
          <a:endParaRPr lang="en-US"/>
        </a:p>
      </dgm:t>
    </dgm:pt>
    <dgm:pt modelId="{29FBF82F-6088-49C4-B5A9-A70C8D7F0B78}" type="pres">
      <dgm:prSet presAssocID="{DFB35EC3-9622-4DB0-95D6-FDDC3C22C5C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654D59D-76E8-4FCC-BE8F-4B258DBF0619}" type="pres">
      <dgm:prSet presAssocID="{DFB35EC3-9622-4DB0-95D6-FDDC3C22C5C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07AB4A-37B3-48EA-BB92-A6CF00470A66}" type="presOf" srcId="{6873FEE7-A0E0-4732-BB6E-25FF48E5D89E}" destId="{81F33E36-4FA3-4C29-B9A7-DB57677C7EB7}" srcOrd="0" destOrd="3" presId="urn:microsoft.com/office/officeart/2005/8/layout/vList4#2"/>
    <dgm:cxn modelId="{8EAA9AB7-A3E2-4D26-928C-63FC61B62542}" srcId="{F05C6995-C1BF-4CAC-9E13-A92B39EE4270}" destId="{E18DD1AA-E0B3-4B30-83C5-479187652334}" srcOrd="1" destOrd="0" parTransId="{C580E0AC-6145-40B1-8A6C-ADD7C26CF405}" sibTransId="{8EEDED2D-66DD-4C51-B96D-215596A1D6C4}"/>
    <dgm:cxn modelId="{C29876BE-5173-4638-89EA-72BD41B8AE5E}" type="presOf" srcId="{DFB35EC3-9622-4DB0-95D6-FDDC3C22C5CB}" destId="{81F33E36-4FA3-4C29-B9A7-DB57677C7EB7}" srcOrd="0" destOrd="0" presId="urn:microsoft.com/office/officeart/2005/8/layout/vList4#2"/>
    <dgm:cxn modelId="{0AF73E43-C490-4EEC-B6A6-42CCED228CA6}" type="presOf" srcId="{E4E19BED-8359-46A3-ADEB-E8853E428867}" destId="{63193410-8024-40B4-9D8E-7FD085EA94BF}" srcOrd="1" destOrd="2" presId="urn:microsoft.com/office/officeart/2005/8/layout/vList4#2"/>
    <dgm:cxn modelId="{9B3EB51C-D82B-42CF-8378-B45FF4F441FB}" srcId="{96BCA5D2-43A1-49A9-BBED-B635073DEA0F}" destId="{0BE895ED-D9D5-4DD1-9175-DCF8894222BD}" srcOrd="1" destOrd="0" parTransId="{333F5214-9F98-44B5-AD9C-CD25F3A09DAD}" sibTransId="{B821FD04-6287-4494-9C2B-9165CEAB7391}"/>
    <dgm:cxn modelId="{DD22D5E9-11BC-4F21-ABB8-5B89A68BFE8F}" type="presOf" srcId="{60A8836C-4F02-48DA-AE6A-E4F3E52B2312}" destId="{2FF43B48-9109-4A82-A2E8-42F4EA0033C7}" srcOrd="0" destOrd="1" presId="urn:microsoft.com/office/officeart/2005/8/layout/vList4#2"/>
    <dgm:cxn modelId="{26E33879-3453-4DE4-8BFD-FD217F779200}" type="presOf" srcId="{60BC545A-D363-48F9-A19C-D0AAD1F1A132}" destId="{3654D59D-76E8-4FCC-BE8F-4B258DBF0619}" srcOrd="1" destOrd="2" presId="urn:microsoft.com/office/officeart/2005/8/layout/vList4#2"/>
    <dgm:cxn modelId="{2BCF9745-3B2C-4FA1-BFC8-C9BC57410DBD}" type="presOf" srcId="{DFB35EC3-9622-4DB0-95D6-FDDC3C22C5CB}" destId="{3654D59D-76E8-4FCC-BE8F-4B258DBF0619}" srcOrd="1" destOrd="0" presId="urn:microsoft.com/office/officeart/2005/8/layout/vList4#2"/>
    <dgm:cxn modelId="{72910FD3-2F3A-43F7-BE83-E56D4B8DF840}" srcId="{DFB35EC3-9622-4DB0-95D6-FDDC3C22C5CB}" destId="{6873FEE7-A0E0-4732-BB6E-25FF48E5D89E}" srcOrd="2" destOrd="0" parTransId="{2E8FF6A4-04FE-416F-9E79-9257D9B8537E}" sibTransId="{8F04DCFB-6155-43C7-B357-4139330031CC}"/>
    <dgm:cxn modelId="{F0573E91-42DC-4CC3-A3EA-D6D7F57323B4}" type="presOf" srcId="{96BCA5D2-43A1-49A9-BBED-B635073DEA0F}" destId="{D869DF07-56BC-4C2C-A4E8-44CAACB9FEF9}" srcOrd="0" destOrd="0" presId="urn:microsoft.com/office/officeart/2005/8/layout/vList4#2"/>
    <dgm:cxn modelId="{E095C038-B388-4E85-A39D-FC3195370295}" srcId="{F05C6995-C1BF-4CAC-9E13-A92B39EE4270}" destId="{DFB35EC3-9622-4DB0-95D6-FDDC3C22C5CB}" srcOrd="2" destOrd="0" parTransId="{8400CE8D-8B94-4FA3-B321-474315B727EA}" sibTransId="{804C4693-423B-426E-94D0-7634DE043955}"/>
    <dgm:cxn modelId="{1156F5F6-2C90-466C-B744-FB9D8F161A16}" type="presOf" srcId="{60A8836C-4F02-48DA-AE6A-E4F3E52B2312}" destId="{63193410-8024-40B4-9D8E-7FD085EA94BF}" srcOrd="1" destOrd="1" presId="urn:microsoft.com/office/officeart/2005/8/layout/vList4#2"/>
    <dgm:cxn modelId="{785AAF27-DCAD-49E4-959E-2D260F0DECC5}" type="presOf" srcId="{F850D881-9641-46A4-9068-3290957D940A}" destId="{81F33E36-4FA3-4C29-B9A7-DB57677C7EB7}" srcOrd="0" destOrd="1" presId="urn:microsoft.com/office/officeart/2005/8/layout/vList4#2"/>
    <dgm:cxn modelId="{25BE7AE6-1E0C-4EAD-8060-2886E0087876}" type="presOf" srcId="{1B1834AF-4C60-4E35-BA66-7EC4DA836DAC}" destId="{D869DF07-56BC-4C2C-A4E8-44CAACB9FEF9}" srcOrd="0" destOrd="1" presId="urn:microsoft.com/office/officeart/2005/8/layout/vList4#2"/>
    <dgm:cxn modelId="{74459331-6359-4935-BC3E-40FC450F9EB9}" type="presOf" srcId="{F850D881-9641-46A4-9068-3290957D940A}" destId="{3654D59D-76E8-4FCC-BE8F-4B258DBF0619}" srcOrd="1" destOrd="1" presId="urn:microsoft.com/office/officeart/2005/8/layout/vList4#2"/>
    <dgm:cxn modelId="{1ADCB74C-A563-466A-8B5E-6356125DC03B}" type="presOf" srcId="{6F60D6CC-8B04-4DE1-B61E-C645A192D309}" destId="{63193410-8024-40B4-9D8E-7FD085EA94BF}" srcOrd="1" destOrd="3" presId="urn:microsoft.com/office/officeart/2005/8/layout/vList4#2"/>
    <dgm:cxn modelId="{1B5DFAE0-89ED-4F56-9584-59DC11D6A44C}" srcId="{F05C6995-C1BF-4CAC-9E13-A92B39EE4270}" destId="{96BCA5D2-43A1-49A9-BBED-B635073DEA0F}" srcOrd="0" destOrd="0" parTransId="{8CBB35AF-19F7-4B3D-AD48-B9E84BD6F929}" sibTransId="{E45FB8AA-4571-46CF-B703-E1F06BBC0BDC}"/>
    <dgm:cxn modelId="{4FA2009C-5FBF-4469-BF75-B90EEB4A55FA}" srcId="{96BCA5D2-43A1-49A9-BBED-B635073DEA0F}" destId="{1B1834AF-4C60-4E35-BA66-7EC4DA836DAC}" srcOrd="0" destOrd="0" parTransId="{1FD27CEC-215B-4AE6-945D-B2BCD4A08006}" sibTransId="{C99CD5F0-B100-4780-8C13-40FD03A246DA}"/>
    <dgm:cxn modelId="{B73BD4E4-C680-4359-9E47-1BE3B1EE54B7}" type="presOf" srcId="{E18DD1AA-E0B3-4B30-83C5-479187652334}" destId="{2FF43B48-9109-4A82-A2E8-42F4EA0033C7}" srcOrd="0" destOrd="0" presId="urn:microsoft.com/office/officeart/2005/8/layout/vList4#2"/>
    <dgm:cxn modelId="{152792B1-36CA-438C-9A3E-A73FBE2B5351}" type="presOf" srcId="{E4E19BED-8359-46A3-ADEB-E8853E428867}" destId="{2FF43B48-9109-4A82-A2E8-42F4EA0033C7}" srcOrd="0" destOrd="2" presId="urn:microsoft.com/office/officeart/2005/8/layout/vList4#2"/>
    <dgm:cxn modelId="{19A5A13A-532A-40A1-B227-5290721B42B5}" srcId="{DFB35EC3-9622-4DB0-95D6-FDDC3C22C5CB}" destId="{F850D881-9641-46A4-9068-3290957D940A}" srcOrd="0" destOrd="0" parTransId="{90283566-6C17-400B-B99D-234A37EB034C}" sibTransId="{C8639360-C1F3-4EE5-AEF5-D8C4977702B2}"/>
    <dgm:cxn modelId="{7E75E8ED-70CA-481D-A46E-0D960F27A70A}" type="presOf" srcId="{1B1834AF-4C60-4E35-BA66-7EC4DA836DAC}" destId="{642C519F-9EE0-4721-AB9A-E3F8B300DE44}" srcOrd="1" destOrd="1" presId="urn:microsoft.com/office/officeart/2005/8/layout/vList4#2"/>
    <dgm:cxn modelId="{2F3BB62C-305D-4BFF-B96D-C79E96102300}" type="presOf" srcId="{0BE895ED-D9D5-4DD1-9175-DCF8894222BD}" destId="{D869DF07-56BC-4C2C-A4E8-44CAACB9FEF9}" srcOrd="0" destOrd="2" presId="urn:microsoft.com/office/officeart/2005/8/layout/vList4#2"/>
    <dgm:cxn modelId="{0E8C16DA-35E7-44E9-9FC4-813A27FA1A51}" type="presOf" srcId="{60BC545A-D363-48F9-A19C-D0AAD1F1A132}" destId="{81F33E36-4FA3-4C29-B9A7-DB57677C7EB7}" srcOrd="0" destOrd="2" presId="urn:microsoft.com/office/officeart/2005/8/layout/vList4#2"/>
    <dgm:cxn modelId="{85C31BFD-5A6E-46DB-BF20-B29711B4B4C7}" srcId="{E18DD1AA-E0B3-4B30-83C5-479187652334}" destId="{E4E19BED-8359-46A3-ADEB-E8853E428867}" srcOrd="1" destOrd="0" parTransId="{97E6FC03-C61D-4191-A8F2-55329E408770}" sibTransId="{4B017AE2-4A8E-4C71-94F8-DEB050E440FE}"/>
    <dgm:cxn modelId="{112E1177-8E91-4669-AD98-0153F4FCFE51}" srcId="{E18DD1AA-E0B3-4B30-83C5-479187652334}" destId="{6F60D6CC-8B04-4DE1-B61E-C645A192D309}" srcOrd="2" destOrd="0" parTransId="{6F0FF80A-B41B-4CF7-A413-15CD3354CDAC}" sibTransId="{C90B0CFC-CF20-41E7-B72C-49666D1B5D4B}"/>
    <dgm:cxn modelId="{E0BF0C6F-14EC-412A-841D-29731DE5E214}" srcId="{DFB35EC3-9622-4DB0-95D6-FDDC3C22C5CB}" destId="{60BC545A-D363-48F9-A19C-D0AAD1F1A132}" srcOrd="1" destOrd="0" parTransId="{7346A549-9ECF-40F7-BAE9-04D42C6568F9}" sibTransId="{67D2FF65-8319-49EB-85CF-4C8DE94FF8A7}"/>
    <dgm:cxn modelId="{CB469D01-7316-442D-B2F6-325B59AAE7AD}" srcId="{E18DD1AA-E0B3-4B30-83C5-479187652334}" destId="{60A8836C-4F02-48DA-AE6A-E4F3E52B2312}" srcOrd="0" destOrd="0" parTransId="{3C8A9D86-8C7A-4777-A61C-747301162B49}" sibTransId="{DFD580B4-0D91-4407-AC67-2F238CF6E7FF}"/>
    <dgm:cxn modelId="{17401BD9-CE1D-41FA-BDB2-AC035DC2E3B6}" type="presOf" srcId="{96BCA5D2-43A1-49A9-BBED-B635073DEA0F}" destId="{642C519F-9EE0-4721-AB9A-E3F8B300DE44}" srcOrd="1" destOrd="0" presId="urn:microsoft.com/office/officeart/2005/8/layout/vList4#2"/>
    <dgm:cxn modelId="{B8FA40A1-E455-4A5B-B4F3-118E99467D29}" type="presOf" srcId="{6873FEE7-A0E0-4732-BB6E-25FF48E5D89E}" destId="{3654D59D-76E8-4FCC-BE8F-4B258DBF0619}" srcOrd="1" destOrd="3" presId="urn:microsoft.com/office/officeart/2005/8/layout/vList4#2"/>
    <dgm:cxn modelId="{91252408-693C-45CB-A884-22B5EF0770E9}" type="presOf" srcId="{E18DD1AA-E0B3-4B30-83C5-479187652334}" destId="{63193410-8024-40B4-9D8E-7FD085EA94BF}" srcOrd="1" destOrd="0" presId="urn:microsoft.com/office/officeart/2005/8/layout/vList4#2"/>
    <dgm:cxn modelId="{AB554D4C-32D9-4956-99CA-27D773C4E33B}" type="presOf" srcId="{F05C6995-C1BF-4CAC-9E13-A92B39EE4270}" destId="{3AE153EE-C535-427B-85FC-DBBD08C6FABE}" srcOrd="0" destOrd="0" presId="urn:microsoft.com/office/officeart/2005/8/layout/vList4#2"/>
    <dgm:cxn modelId="{01BCEB40-CC71-421B-B910-A5805E50667F}" type="presOf" srcId="{0BE895ED-D9D5-4DD1-9175-DCF8894222BD}" destId="{642C519F-9EE0-4721-AB9A-E3F8B300DE44}" srcOrd="1" destOrd="2" presId="urn:microsoft.com/office/officeart/2005/8/layout/vList4#2"/>
    <dgm:cxn modelId="{03CA3DD9-F886-4F02-9C46-D12889F2F33E}" type="presOf" srcId="{6F60D6CC-8B04-4DE1-B61E-C645A192D309}" destId="{2FF43B48-9109-4A82-A2E8-42F4EA0033C7}" srcOrd="0" destOrd="3" presId="urn:microsoft.com/office/officeart/2005/8/layout/vList4#2"/>
    <dgm:cxn modelId="{1E02FF08-105D-46CD-B835-F158CEB34586}" type="presParOf" srcId="{3AE153EE-C535-427B-85FC-DBBD08C6FABE}" destId="{5DC2F25A-9FE7-47D7-B798-701DA2000147}" srcOrd="0" destOrd="0" presId="urn:microsoft.com/office/officeart/2005/8/layout/vList4#2"/>
    <dgm:cxn modelId="{1ADB5E33-D0AF-4AC1-A369-C1809784EA8E}" type="presParOf" srcId="{5DC2F25A-9FE7-47D7-B798-701DA2000147}" destId="{D869DF07-56BC-4C2C-A4E8-44CAACB9FEF9}" srcOrd="0" destOrd="0" presId="urn:microsoft.com/office/officeart/2005/8/layout/vList4#2"/>
    <dgm:cxn modelId="{2E4DEB76-EC41-4EAF-933D-906B0080332F}" type="presParOf" srcId="{5DC2F25A-9FE7-47D7-B798-701DA2000147}" destId="{B64505EC-FEA0-45E0-87F0-90950429462C}" srcOrd="1" destOrd="0" presId="urn:microsoft.com/office/officeart/2005/8/layout/vList4#2"/>
    <dgm:cxn modelId="{66508376-27D7-45DF-A4D0-FD948DA5A104}" type="presParOf" srcId="{5DC2F25A-9FE7-47D7-B798-701DA2000147}" destId="{642C519F-9EE0-4721-AB9A-E3F8B300DE44}" srcOrd="2" destOrd="0" presId="urn:microsoft.com/office/officeart/2005/8/layout/vList4#2"/>
    <dgm:cxn modelId="{EF275BF2-B9E7-4A2D-BF88-3015B6AD4A55}" type="presParOf" srcId="{3AE153EE-C535-427B-85FC-DBBD08C6FABE}" destId="{DE63C20F-4C43-4A62-AE28-9DDF81F5FE99}" srcOrd="1" destOrd="0" presId="urn:microsoft.com/office/officeart/2005/8/layout/vList4#2"/>
    <dgm:cxn modelId="{8EF34166-DBF3-4B14-855F-00AF43C8DC57}" type="presParOf" srcId="{3AE153EE-C535-427B-85FC-DBBD08C6FABE}" destId="{E6BC9EEC-8DDF-4C17-A4E0-99B8D762D1F2}" srcOrd="2" destOrd="0" presId="urn:microsoft.com/office/officeart/2005/8/layout/vList4#2"/>
    <dgm:cxn modelId="{D76C65D0-450A-4286-8A61-81714CBC3E0B}" type="presParOf" srcId="{E6BC9EEC-8DDF-4C17-A4E0-99B8D762D1F2}" destId="{2FF43B48-9109-4A82-A2E8-42F4EA0033C7}" srcOrd="0" destOrd="0" presId="urn:microsoft.com/office/officeart/2005/8/layout/vList4#2"/>
    <dgm:cxn modelId="{B3C353BF-DCB0-417F-BF4A-9DE1E4590014}" type="presParOf" srcId="{E6BC9EEC-8DDF-4C17-A4E0-99B8D762D1F2}" destId="{0A29F837-D89F-45E1-87F3-37ED64B77212}" srcOrd="1" destOrd="0" presId="urn:microsoft.com/office/officeart/2005/8/layout/vList4#2"/>
    <dgm:cxn modelId="{8516E09F-CC3B-4D60-A868-0F8A2DC739FC}" type="presParOf" srcId="{E6BC9EEC-8DDF-4C17-A4E0-99B8D762D1F2}" destId="{63193410-8024-40B4-9D8E-7FD085EA94BF}" srcOrd="2" destOrd="0" presId="urn:microsoft.com/office/officeart/2005/8/layout/vList4#2"/>
    <dgm:cxn modelId="{43A8F63D-EC3D-4ADA-8777-7A62D7A59518}" type="presParOf" srcId="{3AE153EE-C535-427B-85FC-DBBD08C6FABE}" destId="{2EF58700-6B7C-410E-8DFD-5C612D2AA2C7}" srcOrd="3" destOrd="0" presId="urn:microsoft.com/office/officeart/2005/8/layout/vList4#2"/>
    <dgm:cxn modelId="{0C502A38-2693-4DCE-A226-D3467E66E8E9}" type="presParOf" srcId="{3AE153EE-C535-427B-85FC-DBBD08C6FABE}" destId="{A6E2A956-814F-410C-99A6-5B52E5849118}" srcOrd="4" destOrd="0" presId="urn:microsoft.com/office/officeart/2005/8/layout/vList4#2"/>
    <dgm:cxn modelId="{0CA6B1AD-6E25-466D-939F-D82F083E7C3F}" type="presParOf" srcId="{A6E2A956-814F-410C-99A6-5B52E5849118}" destId="{81F33E36-4FA3-4C29-B9A7-DB57677C7EB7}" srcOrd="0" destOrd="0" presId="urn:microsoft.com/office/officeart/2005/8/layout/vList4#2"/>
    <dgm:cxn modelId="{0842512B-8EB7-4670-902A-32AF1D788F41}" type="presParOf" srcId="{A6E2A956-814F-410C-99A6-5B52E5849118}" destId="{29FBF82F-6088-49C4-B5A9-A70C8D7F0B78}" srcOrd="1" destOrd="0" presId="urn:microsoft.com/office/officeart/2005/8/layout/vList4#2"/>
    <dgm:cxn modelId="{60136106-72BC-4428-BE88-CF2B6598CC4B}" type="presParOf" srcId="{A6E2A956-814F-410C-99A6-5B52E5849118}" destId="{3654D59D-76E8-4FCC-BE8F-4B258DBF061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9DF07-56BC-4C2C-A4E8-44CAACB9FEF9}">
      <dsp:nvSpPr>
        <dsp:cNvPr id="0" name=""/>
        <dsp:cNvSpPr/>
      </dsp:nvSpPr>
      <dsp:spPr>
        <a:xfrm>
          <a:off x="0" y="0"/>
          <a:ext cx="8202804" cy="14757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Безопасность работников</a:t>
          </a:r>
          <a:endParaRPr lang="en-US" sz="23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3 </a:t>
          </a:r>
          <a:r>
            <a:rPr lang="ru-RU" sz="1500" kern="1200" dirty="0" smtClean="0"/>
            <a:t>миллиона рабочих подвергаются большому риску</a:t>
          </a:r>
          <a:r>
            <a:rPr lang="en-US" sz="1500" kern="1200" dirty="0" smtClean="0"/>
            <a:t> (</a:t>
          </a:r>
          <a:r>
            <a:rPr lang="ru-RU" sz="1500" kern="1200" dirty="0" smtClean="0"/>
            <a:t>в США</a:t>
          </a:r>
          <a:r>
            <a:rPr lang="en-US" sz="1500" kern="1200" dirty="0" smtClean="0"/>
            <a:t>)</a:t>
          </a:r>
          <a:r>
            <a:rPr lang="ru-RU" sz="1500" kern="1200" dirty="0" smtClean="0"/>
            <a:t>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 оценкам в США ежегодно предотвращается </a:t>
          </a:r>
          <a:r>
            <a:rPr lang="en-GB" sz="1500" kern="1200" dirty="0" smtClean="0"/>
            <a:t> </a:t>
          </a:r>
          <a:r>
            <a:rPr lang="en-US" sz="1500" kern="1200" dirty="0" smtClean="0"/>
            <a:t>120 </a:t>
          </a:r>
          <a:r>
            <a:rPr lang="ru-RU" sz="1500" kern="1200" dirty="0" smtClean="0"/>
            <a:t>смертельных случаев и </a:t>
          </a:r>
          <a:r>
            <a:rPr lang="en-US" sz="1500" kern="1200" dirty="0" smtClean="0"/>
            <a:t>50</a:t>
          </a:r>
          <a:r>
            <a:rPr lang="ru-RU" sz="1500" kern="1200" dirty="0" smtClean="0"/>
            <a:t> </a:t>
          </a:r>
          <a:r>
            <a:rPr lang="en-US" sz="1500" kern="1200" dirty="0" smtClean="0"/>
            <a:t>000 </a:t>
          </a:r>
          <a:r>
            <a:rPr lang="ru-RU" sz="1500" kern="1200" dirty="0" smtClean="0"/>
            <a:t>травм.</a:t>
          </a:r>
          <a:endParaRPr lang="en-US" sz="1500" kern="1200" dirty="0"/>
        </a:p>
      </dsp:txBody>
      <dsp:txXfrm>
        <a:off x="1788137" y="0"/>
        <a:ext cx="6414666" cy="1475764"/>
      </dsp:txXfrm>
    </dsp:sp>
    <dsp:sp modelId="{B64505EC-FEA0-45E0-87F0-90950429462C}">
      <dsp:nvSpPr>
        <dsp:cNvPr id="0" name=""/>
        <dsp:cNvSpPr/>
      </dsp:nvSpPr>
      <dsp:spPr>
        <a:xfrm>
          <a:off x="147576" y="147576"/>
          <a:ext cx="1640560" cy="11806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3B48-9109-4A82-A2E8-42F4EA0033C7}">
      <dsp:nvSpPr>
        <dsp:cNvPr id="0" name=""/>
        <dsp:cNvSpPr/>
      </dsp:nvSpPr>
      <dsp:spPr>
        <a:xfrm>
          <a:off x="0" y="1623340"/>
          <a:ext cx="8202804" cy="14757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Финансовый риск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Неработоспособность персонала и выход из строя оборудования.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Юридические издержки</a:t>
          </a:r>
          <a:r>
            <a:rPr lang="en-US" sz="1200" kern="1200" dirty="0" smtClean="0"/>
            <a:t> (</a:t>
          </a:r>
          <a:r>
            <a:rPr lang="ru-RU" sz="1200" kern="1200" dirty="0" smtClean="0"/>
            <a:t>материальная ответственность</a:t>
          </a:r>
          <a:r>
            <a:rPr lang="en-US" sz="1200" kern="1200" dirty="0" smtClean="0"/>
            <a:t>,</a:t>
          </a:r>
          <a:r>
            <a:rPr lang="ru-RU" sz="1200" kern="1200" dirty="0" smtClean="0"/>
            <a:t> возмещения в связи с травмами,</a:t>
          </a:r>
          <a:r>
            <a:rPr lang="en-US" sz="1200" kern="1200" dirty="0" smtClean="0"/>
            <a:t> </a:t>
          </a:r>
          <a:r>
            <a:rPr lang="ru-RU" sz="1200" kern="1200" dirty="0" smtClean="0"/>
            <a:t>расходы на внешних юристов</a:t>
          </a:r>
          <a:r>
            <a:rPr lang="en-US" sz="1200" kern="1200" dirty="0" smtClean="0"/>
            <a:t>, </a:t>
          </a:r>
          <a:r>
            <a:rPr lang="ru-RU" sz="1200" kern="1200" dirty="0" smtClean="0"/>
            <a:t>штрафы</a:t>
          </a:r>
          <a:r>
            <a:rPr lang="en-US" sz="1200" kern="1200" dirty="0" smtClean="0"/>
            <a:t>…)</a:t>
          </a:r>
          <a:r>
            <a:rPr lang="ru-RU" sz="1200" kern="1200" dirty="0" smtClean="0"/>
            <a:t>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Средние расчетные издержки из-за повреждений и несчастных случаев, вызванных дуговыми разрядами</a:t>
          </a:r>
          <a:r>
            <a:rPr lang="en-US" sz="1200" kern="1200" dirty="0" smtClean="0"/>
            <a:t>: 15</a:t>
          </a:r>
          <a:r>
            <a:rPr lang="ru-RU" sz="1200" kern="1200" dirty="0" smtClean="0"/>
            <a:t> </a:t>
          </a:r>
          <a:r>
            <a:rPr lang="en-US" sz="1200" kern="1200" dirty="0" smtClean="0"/>
            <a:t>000</a:t>
          </a:r>
          <a:r>
            <a:rPr lang="ru-RU" sz="1200" kern="1200" dirty="0" smtClean="0"/>
            <a:t> </a:t>
          </a:r>
          <a:r>
            <a:rPr lang="en-US" sz="1200" kern="1200" dirty="0" smtClean="0"/>
            <a:t>000</a:t>
          </a:r>
          <a:r>
            <a:rPr lang="ru-RU" sz="1200" kern="1200" dirty="0" smtClean="0"/>
            <a:t> долл. США.</a:t>
          </a:r>
          <a:endParaRPr lang="en-US" sz="1200" kern="1200" dirty="0"/>
        </a:p>
      </dsp:txBody>
      <dsp:txXfrm>
        <a:off x="1788137" y="1623340"/>
        <a:ext cx="6414666" cy="1475764"/>
      </dsp:txXfrm>
    </dsp:sp>
    <dsp:sp modelId="{0A29F837-D89F-45E1-87F3-37ED64B77212}">
      <dsp:nvSpPr>
        <dsp:cNvPr id="0" name=""/>
        <dsp:cNvSpPr/>
      </dsp:nvSpPr>
      <dsp:spPr>
        <a:xfrm>
          <a:off x="147576" y="1770917"/>
          <a:ext cx="1640560" cy="11806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33E36-4FA3-4C29-B9A7-DB57677C7EB7}">
      <dsp:nvSpPr>
        <dsp:cNvPr id="0" name=""/>
        <dsp:cNvSpPr/>
      </dsp:nvSpPr>
      <dsp:spPr>
        <a:xfrm>
          <a:off x="0" y="3246681"/>
          <a:ext cx="8202804" cy="14757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Юридический риск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Обязательное требование </a:t>
          </a:r>
          <a:r>
            <a:rPr lang="en-GB" sz="1200" kern="1200" dirty="0" smtClean="0"/>
            <a:t> </a:t>
          </a:r>
          <a:r>
            <a:rPr lang="ru-RU" sz="1200" kern="1200" dirty="0" smtClean="0"/>
            <a:t>Управления по охране труда и промышленной гигиене США  - (</a:t>
          </a:r>
          <a:r>
            <a:rPr lang="en-US" sz="1200" kern="1200" dirty="0" smtClean="0"/>
            <a:t>OSHA </a:t>
          </a:r>
          <a:r>
            <a:rPr lang="ru-RU" sz="1200" kern="1200" dirty="0" smtClean="0"/>
            <a:t>- </a:t>
          </a:r>
          <a:r>
            <a:rPr lang="en-GB" sz="1200" kern="1200" dirty="0" smtClean="0"/>
            <a:t>Occupational Health &amp; Safety Administration)</a:t>
          </a:r>
          <a:r>
            <a:rPr lang="ru-RU" sz="1200" kern="1200" dirty="0" smtClean="0"/>
            <a:t>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Около </a:t>
          </a:r>
          <a:r>
            <a:rPr lang="en-US" sz="1200" kern="1200" dirty="0" smtClean="0"/>
            <a:t>100</a:t>
          </a:r>
          <a:r>
            <a:rPr lang="ru-RU" sz="1200" kern="1200" dirty="0" smtClean="0"/>
            <a:t> </a:t>
          </a:r>
          <a:r>
            <a:rPr lang="en-US" sz="1200" kern="1200" dirty="0" smtClean="0"/>
            <a:t>000</a:t>
          </a:r>
          <a:r>
            <a:rPr lang="ru-RU" sz="1200" kern="1200" dirty="0" smtClean="0"/>
            <a:t> инспекций в год в США.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Стандарт в промышленности, связанный с наибольшим количеством штрафов и предписаний </a:t>
          </a:r>
          <a:br>
            <a:rPr lang="ru-RU" sz="1200" kern="1200" dirty="0" smtClean="0"/>
          </a:br>
          <a:endParaRPr lang="en-US" sz="1200" kern="1200" dirty="0"/>
        </a:p>
      </dsp:txBody>
      <dsp:txXfrm>
        <a:off x="1788137" y="3246681"/>
        <a:ext cx="6414666" cy="1475764"/>
      </dsp:txXfrm>
    </dsp:sp>
    <dsp:sp modelId="{29FBF82F-6088-49C4-B5A9-A70C8D7F0B78}">
      <dsp:nvSpPr>
        <dsp:cNvPr id="0" name=""/>
        <dsp:cNvSpPr/>
      </dsp:nvSpPr>
      <dsp:spPr>
        <a:xfrm>
          <a:off x="147576" y="3394258"/>
          <a:ext cx="1640560" cy="11806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91B270-3577-4BCB-837E-508646419C67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8888FD-9204-4BCF-BDF5-4F8FC7774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62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419687-41C6-47E0-B1E8-E10778CF3002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7A1BCC-E04F-4E2A-9968-292C1811B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20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19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21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24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23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26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27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28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Компания Panduit предоставляет полную систему в рамках контроля и выявления источников опасной энергии на рабочем месте. К опасной относится электрическая, гидравлическая, пневматическая, гравитационная, водная, паровая, химическая энергии и т. д. Цель компании Panduit — предоставление устройств защиты и маркировочных решений для объектов, которые позволят клиентам защитить своих сотрудников и инфраструктуру от опасностей на рабочем месте.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30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31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32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Блокировка и опломбирование на высоком уровне представляет собой процесс, в ходе выполнения которого оборудование отключается до состояния нулевой энергии перед выполнением работ по ремонту и обслуживанию (включая периодические проблемы с оборудованием). Термин «энергия» применяется не только к электрической энергии, а также к гидравлической, весовой или гравитационной, паровой, химической, пневматической и т. д. — любой опасной энергии, имеющейся на рабочем месте. Основная цель — это безопасность сотрудника. Существуют также дополнительные преимущества, такие как предотвращение повреждения оборудования и снижение финансовых рисков и гражданской ответственности.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Данный процесс блокировки и опломбирования определен регулирующим органом США — Управлением по технике безопасности и охране труда (Occupational Safety and Health Administration, OSHA). Однако этапы и процессы, определенные в стандарте OSHA, применимы к ЛЮБОМУ месту в мире, где внедряется система безопасности блокировки и опломбирования.</a:t>
            </a:r>
            <a:r>
              <a:rPr lang="ru-RU" smtClean="0"/>
              <a:t> </a:t>
            </a: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4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Имеются документальные подтверждения того, что отсутствие системы блокировки и опломбирования создает большой риск для работников и организации.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В США для промышленности связанные с блокировкой и опломбированием нарушения правил OSHA входят в число 5 самых распространенных причин штрафов и предписаний. Это является огромной проблемой и реальной угрозой для работников.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Имеются дополнительные данные и примеры для подтверждения опасности и последствий  использования ненадлежащей системы блокировки и опломбирования. Пример на слайде показывает случай, за который в США с работника взыскали один из самых больших штрафов за нарушение правил блокировки и опломбирования.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5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На данном слайде представлены активные ссылки на СХЕМЫ ПРИМЕНЕНИЯ СРЕДСТВ БЕЗОПАСНОСТИ: выберите рисунок, который лучше всего характеризует сферу применения клиента, и просмотрите типовые средства безопасности и используемую на объекте маркировку, необходимые для снижения рисков, связанных с опасной энергией.</a:t>
            </a:r>
            <a:r>
              <a:rPr lang="ru-RU" smtClean="0"/>
              <a:t> </a:t>
            </a: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6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Примеры работы в условиях неблагоприятной окружающей среды — нефтедобыча, нефтеперерабатывающие заводы, электростанции, производство ядерной энергии, разработка месторождений полезных ископаемых и т. д.</a:t>
            </a:r>
            <a:r>
              <a:rPr lang="ru-RU" smtClean="0"/>
              <a:t> </a:t>
            </a: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7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Примеры промышленной автоматизации и общего производства — помещения для сборки и производства (на примере показана автомобильная сборка)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8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Центры обработки данных требуют большого количества энергии, включая возможность резервного питания. Инфраструктура, которая должна поддерживать систему резервного питания, должна находиться в полностью рабочем состоянии. Следовательно, необходимы показанные на схеме элементы системы безопасности.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9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Центры обработки данных требуют сложных систем питания. Высокие нагрузки, создаваемые аппаратными средствами центра обработки данных, представляют собой угрозу для осуществляющего обслуживание и эксплуатацию персонала. Кроме того, система блокировки и опломбирования сокращает риск простоя, связанного со сбоями в системе питания.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9"/>
          <p:cNvSpPr>
            <a:spLocks noGrp="1"/>
          </p:cNvSpPr>
          <p:nvPr>
            <p:ph type="title"/>
          </p:nvPr>
        </p:nvSpPr>
        <p:spPr>
          <a:xfrm>
            <a:off x="457200" y="27726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 userDrawn="1"/>
        </p:nvSpPr>
        <p:spPr>
          <a:xfrm>
            <a:off x="1825625" y="6057900"/>
            <a:ext cx="352425" cy="16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3690" y="796111"/>
            <a:ext cx="8280160" cy="902881"/>
          </a:xfrm>
          <a:prstGeom prst="rect">
            <a:avLst/>
          </a:prstGeom>
        </p:spPr>
        <p:txBody>
          <a:bodyPr vert="horz" anchor="b"/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7330" y="1816744"/>
            <a:ext cx="8249773" cy="3894666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6C161A-006E-400D-A71B-F55A68656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60363"/>
            <a:ext cx="6553200" cy="3889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619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3619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D7F27A-6EC1-41AA-B415-8F0C6725A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PanduitPPTTemplateTitleHigherHea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 descr="PanduitPPTLayeredTemplateHigherHea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1" descr="UPI Icons rgb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042025"/>
            <a:ext cx="19050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825625" y="6057900"/>
            <a:ext cx="352425" cy="16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00">
                <a:solidFill>
                  <a:srgbClr val="595959"/>
                </a:solidFill>
                <a:latin typeface="Helvetica" pitchFamily="34" charset="0"/>
              </a:rPr>
              <a:t>SM</a:t>
            </a:r>
          </a:p>
        </p:txBody>
      </p:sp>
      <p:pic>
        <p:nvPicPr>
          <p:cNvPr id="1030" name="Picture 15" descr="Panduit logo bp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6167438"/>
            <a:ext cx="36861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effectLst>
            <a:reflection stA="10000" endPos="75000" dist="12700" dir="5400000" sy="-100000" algn="bl" rotWithShape="0"/>
          </a:effectLst>
          <a:latin typeface="Helvetica"/>
          <a:ea typeface="Helvetica" pitchFamily="34" charset="0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" pitchFamily="34" charset="0"/>
          <a:ea typeface="Helvetica" pitchFamily="34" charset="0"/>
          <a:cs typeface="Helvetica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" pitchFamily="34" charset="0"/>
          <a:ea typeface="Helvetica" pitchFamily="34" charset="0"/>
          <a:cs typeface="Helvetica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" pitchFamily="34" charset="0"/>
          <a:ea typeface="Helvetica" pitchFamily="34" charset="0"/>
          <a:cs typeface="Helvetica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" pitchFamily="34" charset="0"/>
          <a:ea typeface="Helvetica" pitchFamily="34" charset="0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anduitPPTLayeredTemplateHigherHea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1" descr="UPI Icons rgb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042025"/>
            <a:ext cx="19050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Panduit logo bp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6167438"/>
            <a:ext cx="36861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26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gif"/><Relationship Id="rId10" Type="http://schemas.openxmlformats.org/officeDocument/2006/relationships/image" Target="../media/image78.pn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7.xml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slide" Target="slide6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06" y="879711"/>
            <a:ext cx="8651630" cy="3600986"/>
          </a:xfr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ea typeface="+mj-ea"/>
              </a:rPr>
              <a:t>Правила обращения с источниками опасной энергии на рабочем месте.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ru-RU" sz="2800" dirty="0" smtClean="0">
                <a:ea typeface="+mj-ea"/>
              </a:rPr>
              <a:t>Руководство по выполнению требований в отношении контроля и маркировки источников опасной энергии</a:t>
            </a:r>
            <a:r>
              <a:rPr lang="en-US" sz="2800" dirty="0" smtClean="0">
                <a:ea typeface="+mj-ea"/>
              </a:rPr>
              <a:t/>
            </a:r>
            <a:br>
              <a:rPr lang="en-US" sz="2800" dirty="0" smtClean="0">
                <a:ea typeface="+mj-ea"/>
              </a:rPr>
            </a:br>
            <a:endParaRPr lang="en-US" sz="2800" dirty="0">
              <a:ea typeface="+mj-ea"/>
            </a:endParaRPr>
          </a:p>
        </p:txBody>
      </p:sp>
      <p:pic>
        <p:nvPicPr>
          <p:cNvPr id="6147" name="Picture 14" descr="lockout-gro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725" y="37417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7" descr="labeling-gro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2025" y="3708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" y="1481138"/>
            <a:ext cx="4254500" cy="259715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800" b="1" i="1" dirty="0" smtClean="0">
                <a:solidFill>
                  <a:srgbClr val="000000"/>
                </a:solidFill>
              </a:rPr>
              <a:t>Компактная и универсальная </a:t>
            </a:r>
            <a:r>
              <a:rPr lang="ru-RU" sz="1800" dirty="0" smtClean="0">
                <a:solidFill>
                  <a:srgbClr val="000000"/>
                </a:solidFill>
              </a:rPr>
              <a:t>конструкция подходит для </a:t>
            </a:r>
            <a:r>
              <a:rPr lang="ru-RU" sz="1800" b="1" i="1" dirty="0" smtClean="0">
                <a:solidFill>
                  <a:srgbClr val="000000"/>
                </a:solidFill>
              </a:rPr>
              <a:t>широкого ассортимента</a:t>
            </a:r>
            <a:r>
              <a:rPr lang="ru-RU" sz="1800" dirty="0" smtClean="0">
                <a:solidFill>
                  <a:srgbClr val="000000"/>
                </a:solidFill>
              </a:rPr>
              <a:t> прерывателей цепи с одной, двумя и тремя рукоятками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 i="1" dirty="0" smtClean="0">
                <a:solidFill>
                  <a:srgbClr val="000000"/>
                </a:solidFill>
              </a:rPr>
              <a:t>Легко крепится </a:t>
            </a:r>
            <a:r>
              <a:rPr lang="ru-RU" sz="1800" dirty="0" smtClean="0">
                <a:solidFill>
                  <a:srgbClr val="000000"/>
                </a:solidFill>
              </a:rPr>
              <a:t>без изменений в панели или прерывателе цепи, не требует наличия отверстия в рукоятке прерывателя цепи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Изготовлен из </a:t>
            </a:r>
            <a:r>
              <a:rPr lang="ru-RU" sz="1800" b="1" i="1" dirty="0" smtClean="0">
                <a:solidFill>
                  <a:srgbClr val="000000"/>
                </a:solidFill>
              </a:rPr>
              <a:t>износостойкого</a:t>
            </a:r>
            <a:r>
              <a:rPr lang="ru-RU" sz="1800" dirty="0" smtClean="0">
                <a:solidFill>
                  <a:srgbClr val="000000"/>
                </a:solidFill>
              </a:rPr>
              <a:t> нейлона и нержавеющей стали, обеспечивая </a:t>
            </a:r>
            <a:r>
              <a:rPr lang="ru-RU" sz="1800" b="1" i="1" dirty="0" smtClean="0">
                <a:solidFill>
                  <a:srgbClr val="000000"/>
                </a:solidFill>
              </a:rPr>
              <a:t>прочность</a:t>
            </a:r>
            <a:r>
              <a:rPr lang="ru-RU" sz="1800" dirty="0" smtClean="0">
                <a:solidFill>
                  <a:srgbClr val="000000"/>
                </a:solidFill>
              </a:rPr>
              <a:t>, </a:t>
            </a:r>
            <a:r>
              <a:rPr lang="ru-RU" sz="1800" b="1" i="1" dirty="0" smtClean="0">
                <a:solidFill>
                  <a:srgbClr val="000000"/>
                </a:solidFill>
              </a:rPr>
              <a:t>надежность</a:t>
            </a:r>
            <a:r>
              <a:rPr lang="ru-RU" sz="1800" dirty="0" smtClean="0">
                <a:solidFill>
                  <a:srgbClr val="000000"/>
                </a:solidFill>
              </a:rPr>
              <a:t>, дополнительную безопасность и </a:t>
            </a:r>
            <a:r>
              <a:rPr lang="ru-RU" sz="1800" b="1" i="1" dirty="0" smtClean="0">
                <a:solidFill>
                  <a:srgbClr val="000000"/>
                </a:solidFill>
              </a:rPr>
              <a:t>устойчивость к коррозии</a:t>
            </a:r>
            <a:endParaRPr lang="en-US" sz="1800" b="1" i="1" dirty="0" smtClean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194603" y="602566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000000"/>
                </a:solidFill>
              </a:rPr>
              <a:t>БЛОКИРОВКА ПРЕРЫВАТЕЛЯ ЦЕПИ</a:t>
            </a:r>
          </a:p>
        </p:txBody>
      </p:sp>
      <p:sp>
        <p:nvSpPr>
          <p:cNvPr id="24585" name="Text Placeholder 2"/>
          <p:cNvSpPr txBox="1">
            <a:spLocks/>
          </p:cNvSpPr>
          <p:nvPr/>
        </p:nvSpPr>
        <p:spPr bwMode="auto">
          <a:xfrm>
            <a:off x="4532313" y="1428750"/>
            <a:ext cx="4360862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PSL-CB: универсальная блокировка прерывателя цепи</a:t>
            </a:r>
          </a:p>
          <a:p>
            <a:pPr eaLnBrk="1" hangingPunct="1">
              <a:spcBef>
                <a:spcPct val="20000"/>
              </a:spcBef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и	PSL-CBIL: для прерывателя цепи Square D I-Line / Federal Pacific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PSL-CB и PSL-CBIL надежно закрепляются отверткой.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Эти устройства подходят для рукояток прерывателей длиной 7,62 — 15,24 мм (0,30 — 0,60 дюйма) и толщиной 6,35 — 11,18 мм (0,25 — 0,44 дюйма)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PSL-CBNT: блокировка универсального прерывателя цепи без использования инструментов</a:t>
            </a:r>
          </a:p>
          <a:p>
            <a:pPr eaLnBrk="1" hangingPunct="1">
              <a:spcBef>
                <a:spcPct val="20000"/>
              </a:spcBef>
            </a:pPr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и	PSL-CBILNT: без использования инструментов для прерывателей цепей Square D I-Line / Federal Pacific 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PSL-CBNT и PSL-CBILNT могут блокировать прерыватели без использования инструментов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Эти устройства подходят для рукояток прерывателей длиной 7,62 — 15,24 мм (0,30 — 0,60 дюйма) и толщиной 4,06 — 8,89 мм (0,16 — 0,35 дюйма)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ru-RU" sz="1400" b="1">
                <a:solidFill>
                  <a:srgbClr val="000000"/>
                </a:solidFill>
                <a:latin typeface="Calibri" pitchFamily="34" charset="0"/>
              </a:rPr>
              <a:t>PSL-CBL: блокировка прерывателя цепи с большой рукояткой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Прерыватели можно заблокировать без использования инструментов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900">
                <a:solidFill>
                  <a:srgbClr val="000000"/>
                </a:solidFill>
                <a:latin typeface="Calibri" pitchFamily="34" charset="0"/>
              </a:rPr>
              <a:t>Эти устройства подходят для рукояток прерывателей толщиной до 20,32 мм и шириной до 76,20 мм (0,80 дюймов x 3,00 дюймов)</a:t>
            </a:r>
            <a:endParaRPr lang="en-US" sz="9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4586" name="Group 13"/>
          <p:cNvGrpSpPr>
            <a:grpSpLocks/>
          </p:cNvGrpSpPr>
          <p:nvPr/>
        </p:nvGrpSpPr>
        <p:grpSpPr bwMode="auto">
          <a:xfrm>
            <a:off x="241300" y="3954463"/>
            <a:ext cx="1371600" cy="1873250"/>
            <a:chOff x="411982" y="4225685"/>
            <a:chExt cx="1371554" cy="18747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3148" y="4225685"/>
              <a:ext cx="1370388" cy="1371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594" name="TextBox 10"/>
            <p:cNvSpPr txBox="1">
              <a:spLocks noChangeArrowheads="1"/>
            </p:cNvSpPr>
            <p:nvPr/>
          </p:nvSpPr>
          <p:spPr bwMode="auto">
            <a:xfrm>
              <a:off x="411982" y="5592262"/>
              <a:ext cx="1356528" cy="50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algn="ctr" eaLnBrk="1" hangingPunct="1"/>
              <a:r>
                <a:rPr lang="ru-RU" sz="900" b="1">
                  <a:solidFill>
                    <a:srgbClr val="000000"/>
                  </a:solidFill>
                  <a:latin typeface="Calibri" pitchFamily="34" charset="0"/>
                </a:rPr>
                <a:t>Универсальная б</a:t>
              </a:r>
              <a:r>
                <a:rPr lang="en-US" sz="900" b="1">
                  <a:solidFill>
                    <a:srgbClr val="000000"/>
                  </a:solidFill>
                  <a:latin typeface="Calibri" pitchFamily="34" charset="0"/>
                </a:rPr>
                <a:t>локировка  </a:t>
              </a:r>
            </a:p>
            <a:p>
              <a:pPr marL="0" lvl="1" algn="ctr" eaLnBrk="1" hangingPunct="1"/>
              <a:r>
                <a:rPr lang="en-US" sz="900" b="1">
                  <a:solidFill>
                    <a:srgbClr val="000000"/>
                  </a:solidFill>
                  <a:latin typeface="Calibri" pitchFamily="34" charset="0"/>
                </a:rPr>
                <a:t>прерывателя цепи</a:t>
              </a:r>
            </a:p>
          </p:txBody>
        </p:sp>
      </p:grpSp>
      <p:grpSp>
        <p:nvGrpSpPr>
          <p:cNvPr id="24587" name="Group 14"/>
          <p:cNvGrpSpPr>
            <a:grpSpLocks/>
          </p:cNvGrpSpPr>
          <p:nvPr/>
        </p:nvGrpSpPr>
        <p:grpSpPr bwMode="auto">
          <a:xfrm>
            <a:off x="1608138" y="3957638"/>
            <a:ext cx="1174750" cy="2009775"/>
            <a:chOff x="1778557" y="4229279"/>
            <a:chExt cx="1175657" cy="200967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0162" y="4229279"/>
              <a:ext cx="1161740" cy="1371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592" name="TextBox 11"/>
            <p:cNvSpPr txBox="1">
              <a:spLocks noChangeArrowheads="1"/>
            </p:cNvSpPr>
            <p:nvPr/>
          </p:nvSpPr>
          <p:spPr bwMode="auto">
            <a:xfrm>
              <a:off x="1778557" y="5592946"/>
              <a:ext cx="1175657" cy="646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algn="ctr" eaLnBrk="1" hangingPunct="1"/>
              <a:r>
                <a:rPr lang="en-US" sz="900" b="1">
                  <a:solidFill>
                    <a:srgbClr val="000000"/>
                  </a:solidFill>
                  <a:latin typeface="Calibri" pitchFamily="34" charset="0"/>
                </a:rPr>
                <a:t>Блокировка прерывателя цепи </a:t>
              </a:r>
            </a:p>
            <a:p>
              <a:pPr marL="0" lvl="1" algn="ctr" eaLnBrk="1" hangingPunct="1"/>
              <a:r>
                <a:rPr lang="en-US" sz="900" b="1">
                  <a:solidFill>
                    <a:srgbClr val="000000"/>
                  </a:solidFill>
                  <a:latin typeface="Calibri" pitchFamily="34" charset="0"/>
                </a:rPr>
                <a:t>без использования инструментов</a:t>
              </a:r>
            </a:p>
          </p:txBody>
        </p:sp>
      </p:grpSp>
      <p:grpSp>
        <p:nvGrpSpPr>
          <p:cNvPr id="24588" name="Group 15"/>
          <p:cNvGrpSpPr>
            <a:grpSpLocks/>
          </p:cNvGrpSpPr>
          <p:nvPr/>
        </p:nvGrpSpPr>
        <p:grpSpPr bwMode="auto">
          <a:xfrm>
            <a:off x="2794000" y="3956050"/>
            <a:ext cx="1739900" cy="1735138"/>
            <a:chOff x="2964263" y="4227807"/>
            <a:chExt cx="1740366" cy="173425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3485" y="4227807"/>
              <a:ext cx="1731144" cy="1371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590" name="TextBox 12"/>
            <p:cNvSpPr txBox="1">
              <a:spLocks noChangeArrowheads="1"/>
            </p:cNvSpPr>
            <p:nvPr/>
          </p:nvSpPr>
          <p:spPr bwMode="auto">
            <a:xfrm>
              <a:off x="2964263" y="5592944"/>
              <a:ext cx="1728317" cy="369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algn="ctr" eaLnBrk="1" hangingPunct="1"/>
              <a:r>
                <a:rPr lang="en-US" sz="900" b="1">
                  <a:solidFill>
                    <a:srgbClr val="000000"/>
                  </a:solidFill>
                  <a:latin typeface="Calibri" pitchFamily="34" charset="0"/>
                </a:rPr>
                <a:t>Блокировка прерывателя цепи </a:t>
              </a:r>
              <a:r>
                <a:rPr lang="ru-RU" sz="9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900" b="1">
                  <a:solidFill>
                    <a:srgbClr val="000000"/>
                  </a:solidFill>
                  <a:latin typeface="Calibri" pitchFamily="34" charset="0"/>
                </a:rPr>
                <a:t>с большой рукояткой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16297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2263" y="1816100"/>
            <a:ext cx="4767262" cy="4213225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200" b="1" dirty="0" err="1" smtClean="0">
                <a:solidFill>
                  <a:srgbClr val="000000"/>
                </a:solidFill>
              </a:rPr>
              <a:t>PSL-MLD</a:t>
            </a:r>
            <a:r>
              <a:rPr lang="en-US" sz="2200" b="1" dirty="0" smtClean="0">
                <a:solidFill>
                  <a:srgbClr val="000000"/>
                </a:solidFill>
              </a:rPr>
              <a:t>: </a:t>
            </a:r>
            <a:r>
              <a:rPr lang="en-US" sz="2200" b="1" dirty="0" err="1" smtClean="0">
                <a:solidFill>
                  <a:srgbClr val="000000"/>
                </a:solidFill>
              </a:rPr>
              <a:t>устройство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множественной</a:t>
            </a:r>
            <a:r>
              <a:rPr lang="en-US" sz="2200" b="1" dirty="0" smtClean="0">
                <a:solidFill>
                  <a:srgbClr val="000000"/>
                </a:solidFill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</a:rPr>
              <a:t>блокировки</a:t>
            </a:r>
            <a:endParaRPr lang="en-US" sz="22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1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100" dirty="0" err="1" smtClean="0">
                <a:solidFill>
                  <a:srgbClr val="000000"/>
                </a:solidFill>
              </a:rPr>
              <a:t>Запатентовано</a:t>
            </a:r>
            <a:r>
              <a:rPr lang="en-US" sz="2100" dirty="0" smtClean="0">
                <a:solidFill>
                  <a:srgbClr val="000000"/>
                </a:solidFill>
              </a:rPr>
              <a:t> Panduit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100" dirty="0" smtClean="0">
                <a:solidFill>
                  <a:srgbClr val="000000"/>
                </a:solidFill>
              </a:rPr>
              <a:t>Самый универсальный продукт на рынке.  Может быть использовано отдельно как запор или с предоставленным тросом для блокировки электрических разъемов, запорных клапанов или крупных, громоздких устройств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100" dirty="0" smtClean="0">
                <a:solidFill>
                  <a:srgbClr val="000000"/>
                </a:solidFill>
              </a:rPr>
              <a:t>Изготавливается из износостойкого поликарбоната и нержавеющей стали, обеспечивает прочность, надежность, дополнительную безопасность и устойчивость к коррозии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100" dirty="0" smtClean="0">
                <a:solidFill>
                  <a:srgbClr val="000000"/>
                </a:solidFill>
              </a:rPr>
              <a:t>Вмещает до 6 навесных замков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100" dirty="0" smtClean="0">
                <a:solidFill>
                  <a:srgbClr val="000000"/>
                </a:solidFill>
              </a:rPr>
              <a:t>Широкий диапазон температур </a:t>
            </a:r>
            <a:br>
              <a:rPr lang="ru-RU" sz="2100" dirty="0" smtClean="0">
                <a:solidFill>
                  <a:srgbClr val="000000"/>
                </a:solidFill>
              </a:rPr>
            </a:br>
            <a:r>
              <a:rPr lang="ru-RU" sz="2100" dirty="0" smtClean="0">
                <a:solidFill>
                  <a:srgbClr val="000000"/>
                </a:solidFill>
              </a:rPr>
              <a:t>(от -10 до +176 </a:t>
            </a:r>
            <a:r>
              <a:rPr lang="ru-RU" sz="2100" dirty="0" err="1" smtClean="0">
                <a:solidFill>
                  <a:srgbClr val="000000"/>
                </a:solidFill>
              </a:rPr>
              <a:t>°F</a:t>
            </a:r>
            <a:r>
              <a:rPr lang="ru-RU" sz="21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100" dirty="0" err="1" smtClean="0">
                <a:solidFill>
                  <a:srgbClr val="000000"/>
                </a:solidFill>
              </a:rPr>
              <a:t>PSL-MLDT</a:t>
            </a:r>
            <a:r>
              <a:rPr lang="ru-RU" sz="2100" dirty="0" smtClean="0">
                <a:solidFill>
                  <a:srgbClr val="000000"/>
                </a:solidFill>
              </a:rPr>
              <a:t> также предлагается в исполнении для применения при более высоких температурах </a:t>
            </a:r>
            <a:br>
              <a:rPr lang="ru-RU" sz="2100" dirty="0" smtClean="0">
                <a:solidFill>
                  <a:srgbClr val="000000"/>
                </a:solidFill>
              </a:rPr>
            </a:br>
            <a:r>
              <a:rPr lang="ru-RU" sz="2100" dirty="0" smtClean="0">
                <a:solidFill>
                  <a:srgbClr val="000000"/>
                </a:solidFill>
              </a:rPr>
              <a:t>(кабель выдерживает до +230 </a:t>
            </a:r>
            <a:r>
              <a:rPr lang="ru-RU" sz="2100" dirty="0" err="1" smtClean="0">
                <a:solidFill>
                  <a:srgbClr val="000000"/>
                </a:solidFill>
              </a:rPr>
              <a:t>°F</a:t>
            </a:r>
            <a:r>
              <a:rPr lang="ru-RU" sz="21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194603" y="602566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0000"/>
                </a:solidFill>
              </a:rPr>
              <a:t>УСТРОЙСТВ</a:t>
            </a:r>
            <a:r>
              <a:rPr lang="ru-RU" sz="4400" b="1" dirty="0">
                <a:solidFill>
                  <a:srgbClr val="000000"/>
                </a:solidFill>
              </a:rPr>
              <a:t>О МНОЖЕСТВЕННОЙ БЛИКИРОВКИ С КАБЕЛЕМ</a:t>
            </a:r>
            <a:endParaRPr lang="en-US" sz="4400" b="1" dirty="0">
              <a:solidFill>
                <a:srgbClr val="000000"/>
              </a:solidFill>
            </a:endParaRPr>
          </a:p>
        </p:txBody>
      </p:sp>
      <p:pic>
        <p:nvPicPr>
          <p:cNvPr id="7" name="Picture 6" descr="h!0617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774" y="4309192"/>
            <a:ext cx="200025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!0317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322" y="1561437"/>
            <a:ext cx="200025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h!0517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860" y="2956590"/>
            <a:ext cx="200025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29753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71463" y="1531938"/>
            <a:ext cx="3235325" cy="91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</a:rPr>
              <a:t>Предотвращение случайного подключения или извлечения электрической вилки</a:t>
            </a: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194603" y="602566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algn="ctr">
              <a:defRPr/>
            </a:pPr>
            <a:r>
              <a:rPr lang="en-US" sz="4400" b="1">
                <a:solidFill>
                  <a:srgbClr val="000000"/>
                </a:solidFill>
              </a:rPr>
              <a:t>БЛОКИРОВКА ЭЛЕКТРИЧЕСКОЙ ВИЛКИ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697288" y="1608138"/>
            <a:ext cx="5084762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0000"/>
                </a:solidFill>
                <a:latin typeface="Calibri" pitchFamily="34" charset="0"/>
              </a:rPr>
              <a:t>PSL-PI: международное средство блокировки вилки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Компактная и универсальная конструкция соответствует большинству вилок на 220-240 вольт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100" dirty="0" err="1">
                <a:solidFill>
                  <a:srgbClr val="000000"/>
                </a:solidFill>
                <a:latin typeface="Calibri" pitchFamily="34" charset="0"/>
              </a:rPr>
              <a:t>Быстрая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 и </a:t>
            </a:r>
            <a:r>
              <a:rPr lang="en-US" sz="1100" dirty="0" err="1">
                <a:solidFill>
                  <a:srgbClr val="000000"/>
                </a:solidFill>
                <a:latin typeface="Calibri" pitchFamily="34" charset="0"/>
              </a:rPr>
              <a:t>легкая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" pitchFamily="34" charset="0"/>
              </a:rPr>
              <a:t>установка</a:t>
            </a:r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Нейлоновая конструкция обеспечивает прочность и надежность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Подходит для замков </a:t>
            </a:r>
            <a:r>
              <a:rPr lang="ru-RU" sz="1100" i="1" dirty="0">
                <a:solidFill>
                  <a:srgbClr val="000000"/>
                </a:solidFill>
                <a:latin typeface="Calibri" pitchFamily="34" charset="0"/>
              </a:rPr>
              <a:t>PANDUIT</a:t>
            </a: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 серий PSL-3, PSL-4, PSL-5 и PSL-11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Требуется замок с диаметром скобы от 6,00 мм (0,20 дюйма) до 9,00 мм (0,37 дюйма)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PSL-P: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устройство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блокировки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вилки</a:t>
            </a: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Подходит для навесных замков с длиной скобы от 38,10 мм (1,50 дюйма) и вилки с отверстием в штекере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Изготовлено из износостойкого поликарбоната, обладает прочностью, надежностью, обеспечивает дополнительную безопасность и устойчивость к коррозии 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0000"/>
                </a:solidFill>
                <a:latin typeface="Calibri" pitchFamily="34" charset="0"/>
              </a:rPr>
              <a:t>PSL-CL110 и PSL CL480: устройства блокировки шнуров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PSL-CL110: устройство блокировки для вилок с проводом для переменного тока 120 В, внутренние размеры </a:t>
            </a:r>
            <a:r>
              <a:rPr lang="en-GB" sz="1100" dirty="0">
                <a:solidFill>
                  <a:srgbClr val="000000"/>
                </a:solidFill>
                <a:latin typeface="Calibri" pitchFamily="34" charset="0"/>
              </a:rPr>
              <a:t>51</a:t>
            </a: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n-GB" sz="1100" dirty="0">
                <a:solidFill>
                  <a:srgbClr val="000000"/>
                </a:solidFill>
                <a:latin typeface="Calibri" pitchFamily="34" charset="0"/>
              </a:rPr>
              <a:t>0</a:t>
            </a: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0</a:t>
            </a:r>
            <a:r>
              <a:rPr lang="en-GB" sz="1100" dirty="0">
                <a:solidFill>
                  <a:srgbClr val="000000"/>
                </a:solidFill>
                <a:latin typeface="Calibri" pitchFamily="34" charset="0"/>
              </a:rPr>
              <a:t> x 51</a:t>
            </a: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,0</a:t>
            </a:r>
            <a:r>
              <a:rPr lang="en-GB" sz="1100" dirty="0">
                <a:solidFill>
                  <a:srgbClr val="000000"/>
                </a:solidFill>
                <a:latin typeface="Calibri" pitchFamily="34" charset="0"/>
              </a:rPr>
              <a:t>0 x 89</a:t>
            </a: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n-GB" sz="1100" dirty="0">
                <a:solidFill>
                  <a:srgbClr val="000000"/>
                </a:solidFill>
                <a:latin typeface="Calibri" pitchFamily="34" charset="0"/>
              </a:rPr>
              <a:t>0</a:t>
            </a: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0 мм</a:t>
            </a:r>
            <a:r>
              <a:rPr lang="en-GB" sz="11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(2,00 x 2,00 x 3,50 дюйма)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PSL-CL480: устройство блокировки для вилок проводов для переменного тока 240 — 480 В, внутренние размеры </a:t>
            </a:r>
            <a:r>
              <a:rPr lang="en-GB" sz="1100" dirty="0">
                <a:solidFill>
                  <a:srgbClr val="000000"/>
                </a:solidFill>
                <a:latin typeface="Calibri" pitchFamily="34" charset="0"/>
              </a:rPr>
              <a:t>  83.0 x 83.0 x 178.0</a:t>
            </a: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 мм (3,25 x 3,25 x 7,0 дюймов)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Изготавливается из износостойкого поликарбоната, обеспечивая прочность, надежность и дополнительную безопасность 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PSL-ERB: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устройство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блокировки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розетки</a:t>
            </a: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Может использоваться со стандартными электрическими розетками на 120 В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00"/>
                </a:solidFill>
                <a:latin typeface="Calibri" pitchFamily="34" charset="0"/>
              </a:rPr>
              <a:t>Изготавливается из поликарбоната высокой плотности, обеспечивает прочность, надежность и дополнительную безопасность</a:t>
            </a:r>
            <a:br>
              <a:rPr lang="ru-RU" sz="1100" dirty="0">
                <a:solidFill>
                  <a:srgbClr val="000000"/>
                </a:solidFill>
                <a:latin typeface="Calibri" pitchFamily="34" charset="0"/>
              </a:rPr>
            </a:br>
            <a:endParaRPr lang="en-US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" name="Picture 11" descr="h!psler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088" y="4220460"/>
            <a:ext cx="1532584" cy="158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H!PSL-P4-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235" y="2369032"/>
            <a:ext cx="1512707" cy="1512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h!psl-c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47" y="4218375"/>
            <a:ext cx="1597220" cy="1597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HPSLPI4-l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58" y="2356154"/>
            <a:ext cx="1539069" cy="1539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244475" y="3738563"/>
            <a:ext cx="1570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Международные средства блокировки вилки</a:t>
            </a: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2033588" y="3749675"/>
            <a:ext cx="14811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Устройство блокировки вилки</a:t>
            </a:r>
          </a:p>
        </p:txBody>
      </p:sp>
      <p:sp>
        <p:nvSpPr>
          <p:cNvPr id="25613" name="TextBox 17"/>
          <p:cNvSpPr txBox="1">
            <a:spLocks noChangeArrowheads="1"/>
          </p:cNvSpPr>
          <p:nvPr/>
        </p:nvSpPr>
        <p:spPr bwMode="auto">
          <a:xfrm>
            <a:off x="214313" y="5788025"/>
            <a:ext cx="1652587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Устройство блокировки шнура</a:t>
            </a:r>
          </a:p>
        </p:txBody>
      </p:sp>
      <p:sp>
        <p:nvSpPr>
          <p:cNvPr id="25614" name="TextBox 18"/>
          <p:cNvSpPr txBox="1">
            <a:spLocks noChangeArrowheads="1"/>
          </p:cNvSpPr>
          <p:nvPr/>
        </p:nvSpPr>
        <p:spPr bwMode="auto">
          <a:xfrm>
            <a:off x="1924050" y="5786438"/>
            <a:ext cx="16525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Устройство блокировки розетки</a:t>
            </a:r>
          </a:p>
        </p:txBody>
      </p:sp>
    </p:spTree>
    <p:extLst>
      <p:ext uri="{BB962C8B-B14F-4D97-AF65-F5344CB8AC3E}">
        <p14:creationId xmlns:p14="http://schemas.microsoft.com/office/powerpoint/2010/main" val="35981378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11138" y="1722438"/>
            <a:ext cx="3433762" cy="68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sz="1400" smtClean="0">
                <a:solidFill>
                  <a:srgbClr val="000000"/>
                </a:solidFill>
              </a:rPr>
              <a:t>Тумблеры/кулисные переключатели, контролирующие подачу электрической энергии, можно заблокировать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194603" y="167137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r>
              <a:rPr lang="en-US" sz="4400" b="1">
                <a:solidFill>
                  <a:srgbClr val="000000"/>
                </a:solidFill>
              </a:rPr>
              <a:t>БЛОКИРОВКА ТУМБЛЕРА/КУЛИСНОГО ПЕРЕКЛЮЧАТЕЛЯ</a:t>
            </a:r>
          </a:p>
        </p:txBody>
      </p:sp>
      <p:sp>
        <p:nvSpPr>
          <p:cNvPr id="26630" name="Text Placeholder 2"/>
          <p:cNvSpPr txBox="1">
            <a:spLocks/>
          </p:cNvSpPr>
          <p:nvPr/>
        </p:nvSpPr>
        <p:spPr bwMode="auto">
          <a:xfrm>
            <a:off x="3697288" y="1485900"/>
            <a:ext cx="5105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PSL-WS: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блокировка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alibri" pitchFamily="34" charset="0"/>
              </a:rPr>
              <a:t>тумблера</a:t>
            </a: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Компактная и надежная конструкция подходит для большинства тумблеров и некоторых небольших прерывателей цепи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Может использоваться с переключателями высотой 11,43 — 19,81 мм (0,45 — 0,78 дюйма) x шириной 6,35 — 9,65 мм (0,25 — 0,38 дюйма) x толщиной 6,35 — 10,16 мм дюйма (0,25 — 0,40)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Легко закрепляется без демонтажа лицевой панели или отвинчивания винтов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Изготавливается из износостойкого нейлона и нержавеющей стали, обеспечивает прочность, надежность, дополнительную безопасность и устойчивость к коррозии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ru-RU" sz="1600" b="1" dirty="0">
                <a:solidFill>
                  <a:srgbClr val="000000"/>
                </a:solidFill>
                <a:latin typeface="Calibri" pitchFamily="34" charset="0"/>
              </a:rPr>
              <a:t>PSL-WS1A: устройство блокировки тумблера/кулисного переключателя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Тумблеры/кулисные переключатели, контролирующие подачу электрической энергии, можно заблокировать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Может использоваться со стандартными настенными лицевыми панелями переключателей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Крепится с помощью винтов лицевой панели 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1200" dirty="0">
                <a:solidFill>
                  <a:srgbClr val="000000"/>
                </a:solidFill>
                <a:latin typeface="Calibri" pitchFamily="34" charset="0"/>
              </a:rPr>
              <a:t>Изготавливается из износостойкого поликарбоната, обеспечивает прочность, надежность и дополнительную безопасность </a:t>
            </a:r>
            <a:r>
              <a:rPr lang="ru-RU" sz="14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Calibri" pitchFamily="34" charset="0"/>
              </a:rPr>
            </a:b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31" name="TextBox 16"/>
          <p:cNvSpPr txBox="1">
            <a:spLocks noChangeArrowheads="1"/>
          </p:cNvSpPr>
          <p:nvPr/>
        </p:nvSpPr>
        <p:spPr bwMode="auto">
          <a:xfrm>
            <a:off x="2224088" y="2908300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Устройство блокировки тумблера</a:t>
            </a:r>
          </a:p>
        </p:txBody>
      </p:sp>
      <p:sp>
        <p:nvSpPr>
          <p:cNvPr id="26632" name="TextBox 18"/>
          <p:cNvSpPr txBox="1">
            <a:spLocks noChangeArrowheads="1"/>
          </p:cNvSpPr>
          <p:nvPr/>
        </p:nvSpPr>
        <p:spPr bwMode="auto">
          <a:xfrm>
            <a:off x="171450" y="4900613"/>
            <a:ext cx="1652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algn="ct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Блокировка тумблера/ </a:t>
            </a:r>
          </a:p>
          <a:p>
            <a:pPr marL="0" lvl="1" algn="ctr" eaLnBrk="1" hangingPunct="1"/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кулисного переключателя</a:t>
            </a:r>
          </a:p>
        </p:txBody>
      </p:sp>
      <p:pic>
        <p:nvPicPr>
          <p:cNvPr id="21" name="Picture 2" descr="http://www.panduit.com/stellent/images/panduit/details/h!psl-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852" y="2370620"/>
            <a:ext cx="2286000" cy="2286000"/>
          </a:xfrm>
          <a:prstGeom prst="rect">
            <a:avLst/>
          </a:prstGeom>
          <a:ln>
            <a:noFill/>
          </a:ln>
          <a:effectLst>
            <a:softEdge rad="177800"/>
          </a:effectLst>
        </p:spPr>
      </p:pic>
      <p:pic>
        <p:nvPicPr>
          <p:cNvPr id="33794" name="Picture 2" descr="http://www.panduit.com/stellent/images/panduit/details/h!0202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7651" y="3860800"/>
            <a:ext cx="2286000" cy="2286000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13000"/>
              </a:schemeClr>
            </a:glow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19601548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2263" y="1223107"/>
            <a:ext cx="4818062" cy="3046413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000000"/>
                </a:solidFill>
              </a:rPr>
              <a:t>PSL-BV1: диаметр клапана 13-25 мм (0,25 — 1,00 дюйма)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000000"/>
                </a:solidFill>
              </a:rPr>
              <a:t>PSL-BV2: диаметр клапана 31,8 – 76,2 мм (1,25 — 3,00 дюйма)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Изготавливается из полностью диэлектрического и прочного полипропиленового пластика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Устойчиво к растворителям и другим химическим продуктам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Устойчиво к растрескиванию и механическим повреждениям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Широкий диапазон температур </a:t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(от -50 до 360 </a:t>
            </a:r>
            <a:r>
              <a:rPr lang="ru-RU" sz="2000" dirty="0" err="1" smtClean="0">
                <a:solidFill>
                  <a:srgbClr val="000000"/>
                </a:solidFill>
              </a:rPr>
              <a:t>°F</a:t>
            </a:r>
            <a:r>
              <a:rPr lang="ru-RU" sz="20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5800" y="3887788"/>
            <a:ext cx="2451549" cy="2451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>
            <a:spLocks noChangeAspect="1"/>
          </p:cNvSpPr>
          <p:nvPr/>
        </p:nvSpPr>
        <p:spPr>
          <a:xfrm>
            <a:off x="194603" y="165295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0000"/>
                </a:solidFill>
              </a:rPr>
              <a:t>БЛОКИРОВКА ШАРОВОГО КЛАПАНА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67308" y="3327400"/>
            <a:ext cx="4394930" cy="33175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2500" dirty="0" smtClean="0">
                <a:solidFill>
                  <a:srgbClr val="000000"/>
                </a:solidFill>
              </a:rPr>
              <a:t>5 </a:t>
            </a:r>
            <a:r>
              <a:rPr lang="en-US" sz="2500" dirty="0" err="1" smtClean="0">
                <a:solidFill>
                  <a:srgbClr val="000000"/>
                </a:solidFill>
              </a:rPr>
              <a:t>кодов</a:t>
            </a:r>
            <a:r>
              <a:rPr lang="en-US" sz="2500" dirty="0" smtClean="0">
                <a:solidFill>
                  <a:srgbClr val="000000"/>
                </a:solidFill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PSL-V2A (диаметр рукояток 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25,40 – 63,50 мм (1,0 — 2,5 дюйма))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PSL-V6A (диаметр рукояток 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63,50 – 165,10 мм (2,5 — 6,5 дюйма))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PSL-V9 (диаметр рукояток 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165,10 – 254 мм (6,5 — 10,0 дюймов)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PSL-V13 (диаметр рукояток 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254 – 330,20 мм (10,0 — 13,0 дюймов)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Устойчиво </a:t>
            </a:r>
            <a:r>
              <a:rPr lang="ru-RU" sz="2200" dirty="0">
                <a:solidFill>
                  <a:srgbClr val="000000"/>
                </a:solidFill>
              </a:rPr>
              <a:t>к растворителям и другим химическим продуктам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>
                <a:solidFill>
                  <a:srgbClr val="000000"/>
                </a:solidFill>
              </a:rPr>
              <a:t>Устойчив к растрескиванию и механическим повреждениям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7" name="Picture 6" descr="PSL-V install 1 - catalo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081088"/>
            <a:ext cx="24447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2854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57175" y="2095500"/>
            <a:ext cx="5100638" cy="257333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400" b="1" dirty="0" err="1" smtClean="0">
                <a:solidFill>
                  <a:srgbClr val="000000"/>
                </a:solidFill>
              </a:rPr>
              <a:t>PSL-PEL</a:t>
            </a:r>
            <a:r>
              <a:rPr lang="en-US" sz="2400" b="1" dirty="0" smtClean="0">
                <a:solidFill>
                  <a:srgbClr val="000000"/>
                </a:solidFill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</a:rPr>
              <a:t>устройство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пневматической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блокировки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1800" dirty="0" err="1" smtClean="0">
                <a:solidFill>
                  <a:srgbClr val="000000"/>
                </a:solidFill>
              </a:rPr>
              <a:t>Запатентовано</a:t>
            </a:r>
            <a:r>
              <a:rPr lang="en-US" sz="1800" dirty="0" smtClean="0">
                <a:solidFill>
                  <a:srgbClr val="000000"/>
                </a:solidFill>
              </a:rPr>
              <a:t> Panduit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Работает почти с любым пневматическим фитингом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Надежная конструкция из нержавеющей стали обеспечивает превосходную прочность, надежность, дополнительную безопасность и устойчивость к коррозии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Компактная конструкция — 88,9 мм (3,5 дюйма) в диаметре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194603" y="602566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r>
              <a:rPr lang="en-US" sz="4400" b="1">
                <a:solidFill>
                  <a:srgbClr val="000000"/>
                </a:solidFill>
              </a:rPr>
              <a:t>УСТРОЙСТВО ПНЕВМАТИЧЕСКОЙ БЛОКИРОВКИ</a:t>
            </a:r>
          </a:p>
        </p:txBody>
      </p:sp>
      <p:pic>
        <p:nvPicPr>
          <p:cNvPr id="7" name="Picture 6" descr="H!PSL-PEL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957" y="2192805"/>
            <a:ext cx="3012449" cy="301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41623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spect="1"/>
          </p:cNvSpPr>
          <p:nvPr/>
        </p:nvSpPr>
        <p:spPr>
          <a:xfrm>
            <a:off x="194603" y="602566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000000"/>
                </a:solidFill>
              </a:rPr>
              <a:t>БЛОК ГРУППОВОЙ БЛОКИРОВКИ</a:t>
            </a:r>
          </a:p>
        </p:txBody>
      </p:sp>
      <p:sp>
        <p:nvSpPr>
          <p:cNvPr id="60423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36563" y="1701800"/>
            <a:ext cx="4597400" cy="29972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400" b="1" dirty="0" err="1" smtClean="0">
                <a:solidFill>
                  <a:srgbClr val="000000"/>
                </a:solidFill>
              </a:rPr>
              <a:t>PSL</a:t>
            </a:r>
            <a:r>
              <a:rPr lang="ru-RU" sz="2400" b="1" dirty="0" smtClean="0">
                <a:solidFill>
                  <a:srgbClr val="000000"/>
                </a:solidFill>
              </a:rPr>
              <a:t>- </a:t>
            </a:r>
            <a:r>
              <a:rPr lang="ru-RU" sz="2400" b="1" dirty="0" err="1" smtClean="0">
                <a:solidFill>
                  <a:srgbClr val="000000"/>
                </a:solidFill>
              </a:rPr>
              <a:t>GLBN</a:t>
            </a:r>
            <a:r>
              <a:rPr lang="ru-RU" sz="2400" b="1" dirty="0" smtClean="0">
                <a:solidFill>
                  <a:srgbClr val="000000"/>
                </a:solidFill>
              </a:rPr>
              <a:t>: блок групповой блокировки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Используется для групповой блокировки и опломбирования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Эксклюзивная защита от несанкционированного вмешательства, выдвижная крышка для защиты и безопасности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Вмещает 13 навесных замков – 12 на крышке и один на затворе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Изготовлен из сверхпрочной стали с порошковым покрытием для прочности и устойчивости к коррозии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82946" name="Picture 2" descr="C:\WORK\Images\New Prof Pics\happpslglbnfrward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2373" y="3214863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47" name="Picture 3" descr="C:\WORK\Images\New Prof Pics\happpslglbnhalfopen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3477" y="1918625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48" name="Picture 4" descr="C:\WORK\Images\New Prof Pics\happpslglbn3-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575" y="4038827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8889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spect="1"/>
          </p:cNvSpPr>
          <p:nvPr/>
        </p:nvSpPr>
        <p:spPr>
          <a:xfrm>
            <a:off x="194603" y="602566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0000"/>
                </a:solidFill>
              </a:rPr>
              <a:t>ЯРЛЫКИ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2776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36563" y="1489075"/>
            <a:ext cx="5119687" cy="423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n-US" sz="1800" b="1" smtClean="0">
                <a:solidFill>
                  <a:srgbClr val="000000"/>
                </a:solidFill>
              </a:rPr>
              <a:t>Серия PVT — ярлыки LOTO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smtClean="0">
                <a:solidFill>
                  <a:srgbClr val="000000"/>
                </a:solidFill>
              </a:rPr>
              <a:t>Соответствует требованиям OSHA к ярлыкам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smtClean="0">
                <a:solidFill>
                  <a:srgbClr val="000000"/>
                </a:solidFill>
              </a:rPr>
              <a:t>76 мм х 146 мм с латунной втулкой 9 мм для повышенной прочности и надежности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smtClean="0">
                <a:solidFill>
                  <a:srgbClr val="000000"/>
                </a:solidFill>
              </a:rPr>
              <a:t>Ярлыки можно закреплять с помощью устройства блокировки или с помощью нейлоновой стяжки Panduit PLT2S, предоставленной с каждым ярлыком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smtClean="0">
                <a:solidFill>
                  <a:srgbClr val="000000"/>
                </a:solidFill>
              </a:rPr>
              <a:t>Пакет PVT-* состоит из 5 ярлыков и 5 кабельных стяжек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600" smtClean="0">
                <a:solidFill>
                  <a:srgbClr val="000000"/>
                </a:solidFill>
              </a:rPr>
              <a:t>Пакет PVT-*-Q состоит из 25 ярлыков и 25 кабельных стяжек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600" smtClean="0">
                <a:solidFill>
                  <a:srgbClr val="000000"/>
                </a:solidFill>
              </a:rPr>
              <a:t>Также доступны: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ru-RU" sz="1400" smtClean="0">
                <a:solidFill>
                  <a:srgbClr val="000000"/>
                </a:solidFill>
              </a:rPr>
              <a:t>Ярлыке на  других языкам по запросу</a:t>
            </a:r>
            <a:endParaRPr lang="en-US" sz="1400" smtClean="0">
              <a:solidFill>
                <a:srgbClr val="000000"/>
              </a:solidFill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400" smtClean="0">
                <a:solidFill>
                  <a:srgbClr val="000000"/>
                </a:solidFill>
              </a:rPr>
              <a:t>Самоламинирующиеся фото ярлыки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ru-RU" sz="1400" smtClean="0">
                <a:solidFill>
                  <a:srgbClr val="000000"/>
                </a:solidFill>
              </a:rPr>
              <a:t>Ярлыки безопасности с символом ISO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400" smtClean="0">
                <a:solidFill>
                  <a:srgbClr val="000000"/>
                </a:solidFill>
              </a:rPr>
              <a:t>Ярлыки «Сделай сам»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400" smtClean="0">
                <a:solidFill>
                  <a:srgbClr val="000000"/>
                </a:solidFill>
              </a:rPr>
              <a:t>Универсальные ярлыки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1400" smtClean="0">
              <a:solidFill>
                <a:srgbClr val="000000"/>
              </a:solidFill>
            </a:endParaRPr>
          </a:p>
        </p:txBody>
      </p:sp>
      <p:pic>
        <p:nvPicPr>
          <p:cNvPr id="32777" name="Picture 2" descr="C:\WORK\Images\LOTO\lineart\hzpvt16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46243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3" descr="C:\WORK\Images\LOTO\lineart\hzpvt16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46243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4" descr="C:\WORK\Images\LOTO\lineart\hzpvt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1686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5" descr="C:\WORK\Images\LOTO\lineart\hzpvt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31877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6" descr="C:\WORK\Images\LOTO\lineart\hzpvt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18208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7" descr="C:\WORK\Images\LOTO\lineart\hzpvt1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8208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9686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spect="1"/>
          </p:cNvSpPr>
          <p:nvPr/>
        </p:nvSpPr>
        <p:spPr>
          <a:xfrm>
            <a:off x="194603" y="602566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000000"/>
                </a:solidFill>
              </a:rPr>
              <a:t>СТАНЦИИ БЛОКИРОВКИ</a:t>
            </a:r>
          </a:p>
        </p:txBody>
      </p:sp>
      <p:sp>
        <p:nvSpPr>
          <p:cNvPr id="33800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436563" y="1816100"/>
            <a:ext cx="4808537" cy="389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0000"/>
                </a:solidFill>
              </a:rPr>
              <a:t>PSL-4SA/10SA/20SA: станция блокировки без компонентов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0000"/>
                </a:solidFill>
              </a:rPr>
              <a:t>PSL-4SWCA/10SWCA/20SWCA: станция блокировки с компонентами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1800" smtClean="0"/>
              <a:t> </a:t>
            </a:r>
            <a:r>
              <a:rPr lang="ru-RU" sz="1800" smtClean="0">
                <a:solidFill>
                  <a:srgbClr val="000000"/>
                </a:solidFill>
              </a:rPr>
              <a:t>В комплект входят крюки для навесных замков и держатели ярлыков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1800" smtClean="0"/>
              <a:t> </a:t>
            </a:r>
            <a:r>
              <a:rPr lang="ru-RU" sz="1800" smtClean="0">
                <a:solidFill>
                  <a:srgbClr val="000000"/>
                </a:solidFill>
              </a:rPr>
              <a:t>Доступны для 4, 10 и 20 человек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1800" smtClean="0"/>
              <a:t> </a:t>
            </a:r>
            <a:r>
              <a:rPr lang="ru-RU" sz="1800" smtClean="0">
                <a:solidFill>
                  <a:srgbClr val="000000"/>
                </a:solidFill>
              </a:rPr>
              <a:t>Станции закрепляются на стене для быстрого доступа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n-US" sz="1800" smtClean="0"/>
              <a:t> </a:t>
            </a:r>
            <a:r>
              <a:rPr lang="en-US" sz="1800" smtClean="0">
                <a:solidFill>
                  <a:srgbClr val="000000"/>
                </a:solidFill>
              </a:rPr>
              <a:t>Износостойкие и антикоррозийные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1800" smtClean="0"/>
              <a:t> </a:t>
            </a:r>
            <a:r>
              <a:rPr lang="ru-RU" sz="1800" smtClean="0">
                <a:solidFill>
                  <a:srgbClr val="000000"/>
                </a:solidFill>
              </a:rPr>
              <a:t>Станции с компонентами включают непроводящие защитные навесные замки, ярлыки и запоры</a:t>
            </a:r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84994" name="Picture 2" descr="C:\WORK\Images\New Prof Pics\hpsl4sa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7091" y="1807362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5" name="Picture 3" descr="C:\WORK\Images\New Prof Pics\hpsl10sa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7091" y="3173937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6" name="Picture 4" descr="C:\WORK\Images\New Prof Pics\hpsl20sa-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7092" y="4540512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7" name="Picture 5" descr="C:\WORK\Images\New Prof Pics\happpsl4swca-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63667" y="1817409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8" name="Picture 6" descr="C:\WORK\Images\New Prof Pics\happpsl10swca-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63667" y="3173936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9" name="Picture 7" descr="C:\WORK\Images\New Prof Pics\happsl20swca-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63667" y="4540512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9620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spect="1"/>
          </p:cNvSpPr>
          <p:nvPr/>
        </p:nvSpPr>
        <p:spPr>
          <a:xfrm>
            <a:off x="194603" y="602566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000000"/>
                </a:solidFill>
              </a:rPr>
              <a:t>НАБОРЫ ДЛЯ БЛОКИРОВКИ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0663" y="1500188"/>
            <a:ext cx="4200525" cy="3548062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1700" b="1" dirty="0" err="1" smtClean="0">
                <a:solidFill>
                  <a:srgbClr val="000000"/>
                </a:solidFill>
              </a:rPr>
              <a:t>PSL-PK-EA</a:t>
            </a:r>
            <a:r>
              <a:rPr lang="ru-RU" sz="1700" b="1" dirty="0" smtClean="0">
                <a:solidFill>
                  <a:srgbClr val="000000"/>
                </a:solidFill>
              </a:rPr>
              <a:t>: набор блокировки для электрика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700" b="1" dirty="0" err="1" smtClean="0">
                <a:solidFill>
                  <a:srgbClr val="000000"/>
                </a:solidFill>
              </a:rPr>
              <a:t>PSL-KT-CONA</a:t>
            </a:r>
            <a:r>
              <a:rPr lang="ru-RU" sz="1700" b="1" dirty="0" smtClean="0">
                <a:solidFill>
                  <a:srgbClr val="000000"/>
                </a:solidFill>
              </a:rPr>
              <a:t>: набор блокировки для подрядчика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700" b="1" dirty="0" err="1" smtClean="0">
                <a:solidFill>
                  <a:srgbClr val="000000"/>
                </a:solidFill>
              </a:rPr>
              <a:t>PSL-KT-MROA</a:t>
            </a:r>
            <a:r>
              <a:rPr lang="ru-RU" sz="1700" b="1" dirty="0" smtClean="0">
                <a:solidFill>
                  <a:srgbClr val="000000"/>
                </a:solidFill>
              </a:rPr>
              <a:t>: набор блокировки для обслуживания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700" b="1" dirty="0" err="1" smtClean="0">
                <a:solidFill>
                  <a:srgbClr val="000000"/>
                </a:solidFill>
              </a:rPr>
              <a:t>PSL-KT-PWR</a:t>
            </a:r>
            <a:r>
              <a:rPr lang="ru-RU" sz="1700" b="1" dirty="0" smtClean="0">
                <a:solidFill>
                  <a:srgbClr val="000000"/>
                </a:solidFill>
              </a:rPr>
              <a:t>: набор блокировки распределительной панели и щита питания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Все наборы содержат в комплекте непроводящие защитные навесные замки для снижения риска поражения электрическим током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Содержат устройства блокировки и опломбирования, обычно используемые для различных целей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Содержит все необходимое для работы при низкой стоимости владения.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86018" name="Picture 2" descr="C:\WORK\Images\New Prof Pics\hpslktpwra-l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0806" y="1546243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6019" name="Picture 3" descr="C:\WORK\Images\New Prof Pics\hpslpkea-l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0807" y="3827219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6020" name="Picture 4" descr="C:\WORK\Images\New Prof Pics\hpslktcona-l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1782" y="381717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6021" name="Picture 5" descr="C:\WORK\Images\New Prof Pics\hpslktmroa-l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1782" y="1546243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03126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0" y="1792288"/>
            <a:ext cx="9144000" cy="16462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 typeface="Arial" pitchFamily="34" charset="0"/>
              <a:buNone/>
            </a:pPr>
            <a:r>
              <a:rPr lang="ru-RU" sz="2400" smtClean="0">
                <a:solidFill>
                  <a:srgbClr val="000000"/>
                </a:solidFill>
              </a:rPr>
              <a:t>	</a:t>
            </a:r>
            <a:r>
              <a:rPr lang="en-GB" sz="2400" smtClean="0">
                <a:solidFill>
                  <a:srgbClr val="000000"/>
                </a:solidFill>
              </a:rPr>
              <a:t>		</a:t>
            </a:r>
            <a:r>
              <a:rPr lang="ru-RU" sz="2400" smtClean="0">
                <a:solidFill>
                  <a:srgbClr val="000000"/>
                </a:solidFill>
              </a:rPr>
              <a:t>Компания Panduit — надежный партнер при внедрении системы защиты людей и инфраструктур от опасностей,</a:t>
            </a:r>
            <a:r>
              <a:rPr lang="en-GB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которые представляют подключенные к источниками энергии оборудование и системы.</a:t>
            </a: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7171" name="Picture 2" descr="C:\Documents and Settings\OPB\Desktop\Competitive Analysis\Hazardous Energy\IndustrialFacility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9213" y="0"/>
            <a:ext cx="2047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OPB\Desktop\Competitive Analysis\Hazardous Energy\Arc_Flash.bmp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7088" y="0"/>
            <a:ext cx="2451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Documents and Settings\OPB\Desktop\Competitive Analysis\Hazardous Energy\ELE013-XXX-ENG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0550" y="5029200"/>
            <a:ext cx="26876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C:\Documents and Settings\OPB\Desktop\Competitive Analysis\Hazardous Energy\windenergy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29200"/>
            <a:ext cx="2359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C:\Documents and Settings\OPB\Desktop\Competitive Analysis\Hazardous Energy\39142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67550" y="5029200"/>
            <a:ext cx="2076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C:\Documents and Settings\OPB\Desktop\Competitive Analysis\Hazardous Energy\050012.jpg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3625" y="5029200"/>
            <a:ext cx="20748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C:\Documents and Settings\OPB\Desktop\Competitive Analysis\Hazardous Energy\dv050025a.jpg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0" y="310515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GB" sz="2800">
                <a:solidFill>
                  <a:srgbClr val="000000"/>
                </a:solidFill>
                <a:latin typeface="Calibri" pitchFamily="34" charset="0"/>
              </a:rPr>
              <a:t>		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Мы предоставляем полную систему </a:t>
            </a:r>
            <a:r>
              <a:rPr lang="ru-RU" sz="2400" b="1" i="1" u="sng">
                <a:solidFill>
                  <a:srgbClr val="000000"/>
                </a:solidFill>
                <a:latin typeface="Calibri" pitchFamily="34" charset="0"/>
              </a:rPr>
              <a:t>надежных решений и непрерывную поддержку,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необходимые клиентам для соблюдения нормативных стандартов и обеспечения безопасности сотрудников и имущества,</a:t>
            </a:r>
            <a:r>
              <a:rPr lang="en-GB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которые подвергаются риску воздействия опасной энергии.</a:t>
            </a:r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179" name="Picture 12" descr="datacenter.gif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2587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spect="1"/>
          </p:cNvSpPr>
          <p:nvPr/>
        </p:nvSpPr>
        <p:spPr>
          <a:xfrm>
            <a:off x="194603" y="602566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000000"/>
                </a:solidFill>
              </a:rPr>
              <a:t>ЗАПОРЫ — PANDUIT</a:t>
            </a:r>
          </a:p>
        </p:txBody>
      </p:sp>
      <p:grpSp>
        <p:nvGrpSpPr>
          <p:cNvPr id="35845" name="Group 17"/>
          <p:cNvGrpSpPr>
            <a:grpSpLocks/>
          </p:cNvGrpSpPr>
          <p:nvPr/>
        </p:nvGrpSpPr>
        <p:grpSpPr bwMode="auto">
          <a:xfrm>
            <a:off x="5100638" y="2035175"/>
            <a:ext cx="3902075" cy="3811588"/>
            <a:chOff x="5100032" y="2034863"/>
            <a:chExt cx="3902301" cy="3812146"/>
          </a:xfrm>
        </p:grpSpPr>
        <p:pic>
          <p:nvPicPr>
            <p:cNvPr id="7" name="Picture 6" descr="H@HASP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0032" y="2034863"/>
              <a:ext cx="3812146" cy="38121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892" name="TextBox 8"/>
            <p:cNvSpPr txBox="1">
              <a:spLocks noChangeArrowheads="1"/>
            </p:cNvSpPr>
            <p:nvPr/>
          </p:nvSpPr>
          <p:spPr bwMode="auto">
            <a:xfrm>
              <a:off x="5460643" y="4662152"/>
              <a:ext cx="8757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PSL-1.5</a:t>
              </a:r>
            </a:p>
          </p:txBody>
        </p:sp>
        <p:sp>
          <p:nvSpPr>
            <p:cNvPr id="35893" name="TextBox 9"/>
            <p:cNvSpPr txBox="1">
              <a:spLocks noChangeArrowheads="1"/>
            </p:cNvSpPr>
            <p:nvPr/>
          </p:nvSpPr>
          <p:spPr bwMode="auto">
            <a:xfrm>
              <a:off x="8255359" y="4608489"/>
              <a:ext cx="7469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PSL-1</a:t>
              </a:r>
            </a:p>
          </p:txBody>
        </p:sp>
        <p:sp>
          <p:nvSpPr>
            <p:cNvPr id="35894" name="TextBox 10"/>
            <p:cNvSpPr txBox="1">
              <a:spLocks noChangeArrowheads="1"/>
            </p:cNvSpPr>
            <p:nvPr/>
          </p:nvSpPr>
          <p:spPr bwMode="auto">
            <a:xfrm>
              <a:off x="7323786" y="4606343"/>
              <a:ext cx="841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PSL-1A</a:t>
              </a:r>
            </a:p>
          </p:txBody>
        </p:sp>
        <p:sp>
          <p:nvSpPr>
            <p:cNvPr id="35895" name="TextBox 11"/>
            <p:cNvSpPr txBox="1">
              <a:spLocks noChangeArrowheads="1"/>
            </p:cNvSpPr>
            <p:nvPr/>
          </p:nvSpPr>
          <p:spPr bwMode="auto">
            <a:xfrm>
              <a:off x="6205562" y="4348175"/>
              <a:ext cx="10367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PSL-1.5A</a:t>
              </a:r>
            </a:p>
          </p:txBody>
        </p:sp>
        <p:sp>
          <p:nvSpPr>
            <p:cNvPr id="35896" name="TextBox 12"/>
            <p:cNvSpPr txBox="1">
              <a:spLocks noChangeArrowheads="1"/>
            </p:cNvSpPr>
            <p:nvPr/>
          </p:nvSpPr>
          <p:spPr bwMode="auto">
            <a:xfrm>
              <a:off x="7873284" y="2708857"/>
              <a:ext cx="978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PSL-HD3</a:t>
              </a:r>
            </a:p>
          </p:txBody>
        </p:sp>
        <p:sp>
          <p:nvSpPr>
            <p:cNvPr id="35897" name="TextBox 13"/>
            <p:cNvSpPr txBox="1">
              <a:spLocks noChangeArrowheads="1"/>
            </p:cNvSpPr>
            <p:nvPr/>
          </p:nvSpPr>
          <p:spPr bwMode="auto">
            <a:xfrm>
              <a:off x="6750675" y="2887017"/>
              <a:ext cx="978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PSL-HD1</a:t>
              </a:r>
            </a:p>
          </p:txBody>
        </p:sp>
        <p:sp>
          <p:nvSpPr>
            <p:cNvPr id="35898" name="TextBox 14"/>
            <p:cNvSpPr txBox="1">
              <a:spLocks noChangeArrowheads="1"/>
            </p:cNvSpPr>
            <p:nvPr/>
          </p:nvSpPr>
          <p:spPr bwMode="auto">
            <a:xfrm>
              <a:off x="5409125" y="2653051"/>
              <a:ext cx="10431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00"/>
                  </a:solidFill>
                  <a:latin typeface="Calibri" pitchFamily="34" charset="0"/>
                </a:rPr>
                <a:t>PSL-MLD</a:t>
              </a: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27025" y="1511300"/>
          <a:ext cx="4778376" cy="4859340"/>
        </p:xfrm>
        <a:graphic>
          <a:graphicData uri="http://schemas.openxmlformats.org/drawingml/2006/table">
            <a:tbl>
              <a:tblPr/>
              <a:tblGrid>
                <a:gridCol w="853552"/>
                <a:gridCol w="2956954"/>
                <a:gridCol w="967870"/>
              </a:tblGrid>
              <a:tr h="66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Код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PANDUIT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Диаметр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/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Зазор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Макс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навесные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замки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3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PSL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25,40 мм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1,0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дюйм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ярлыками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3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PSL-1.5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38,10 мм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1,5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дюйма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ярлыками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3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PSL-1A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25,40 мм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1,0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дюйм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без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ярлы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ков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3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PSL-1.5A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38,10 мм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1,5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дюйма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без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ярлы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ков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3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PSL-HD1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25,40 х 25,40 мм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1,0 x 1,0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дюйма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3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PSL-HD2.4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25,40 х 61 мм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1,0 x 2,4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дюйма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3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PSL-HD3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25,40 х 76,2 мм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1,0 x 3,0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дюйма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8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PSL-MLD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35,6 мм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дюйма)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1452" marR="91452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1903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1687513"/>
            <a:ext cx="5151438" cy="4532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b="1" smtClean="0">
                <a:solidFill>
                  <a:srgbClr val="000000"/>
                </a:solidFill>
              </a:rPr>
              <a:t>Серия PSL-6 — плакированная сталь: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smtClean="0">
                <a:solidFill>
                  <a:srgbClr val="000000"/>
                </a:solidFill>
              </a:rPr>
              <a:t>6 цветов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b="1" smtClean="0">
                <a:solidFill>
                  <a:srgbClr val="000000"/>
                </a:solidFill>
              </a:rPr>
              <a:t>Серия PSL-7 — анодированный алюминий: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smtClean="0">
                <a:solidFill>
                  <a:srgbClr val="000000"/>
                </a:solidFill>
              </a:rPr>
              <a:t>6 цветов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smtClean="0">
                <a:solidFill>
                  <a:srgbClr val="000000"/>
                </a:solidFill>
              </a:rPr>
              <a:t>Химическая и коррозийная устойчивость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000000"/>
                </a:solidFill>
              </a:rPr>
              <a:t>Серия PSL-8: защитное устройство блокировки: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smtClean="0">
                <a:solidFill>
                  <a:srgbClr val="000000"/>
                </a:solidFill>
              </a:rPr>
              <a:t>Торговая марка Panduit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smtClean="0">
                <a:solidFill>
                  <a:srgbClr val="000000"/>
                </a:solidFill>
              </a:rPr>
              <a:t>7 цветов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smtClean="0">
                <a:solidFill>
                  <a:srgbClr val="000000"/>
                </a:solidFill>
              </a:rPr>
              <a:t>Плотный легкий пластик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smtClean="0">
                <a:solidFill>
                  <a:srgbClr val="000000"/>
                </a:solidFill>
              </a:rPr>
              <a:t>Химическая и коррозийная устойчивость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smtClean="0">
                <a:solidFill>
                  <a:srgbClr val="000000"/>
                </a:solidFill>
              </a:rPr>
              <a:t>Непроводящий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smtClean="0">
                <a:solidFill>
                  <a:srgbClr val="000000"/>
                </a:solidFill>
              </a:rPr>
              <a:t>Функция удержания ключа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6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smtClean="0">
                <a:solidFill>
                  <a:srgbClr val="000000"/>
                </a:solidFill>
              </a:rPr>
              <a:t>Предлагаются различные варианты ключей: различающиеся ключи, подобный ключ и главный ключ.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800" smtClean="0">
                <a:solidFill>
                  <a:srgbClr val="000000"/>
                </a:solidFill>
              </a:rPr>
              <a:t>В некоторых сериях имеется возможность гравировки</a:t>
            </a: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194603" y="602566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000000"/>
                </a:solidFill>
              </a:rPr>
              <a:t>НАВЕСНЫЕ ЗАМКИ — PANDUIT</a:t>
            </a:r>
          </a:p>
        </p:txBody>
      </p:sp>
      <p:pic>
        <p:nvPicPr>
          <p:cNvPr id="3073" name="Picture 1" descr="C:\WORK\Images\New Prof Pics\hgrppsl7-l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5070" y="3047711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WORK\Images\New Prof Pics\hgrppsl8-l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3727" y="4510751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WORK\Images\New Prof Pics\hgrppsl6-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8408" y="1539452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6338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spect="1"/>
          </p:cNvSpPr>
          <p:nvPr/>
        </p:nvSpPr>
        <p:spPr>
          <a:xfrm>
            <a:off x="194603" y="602566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000000"/>
                </a:solidFill>
              </a:rPr>
              <a:t>ДРУГОЕ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6563" y="1608138"/>
            <a:ext cx="4537075" cy="4379912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700" smtClean="0">
                <a:solidFill>
                  <a:srgbClr val="000000"/>
                </a:solidFill>
              </a:rPr>
              <a:t>Мы предлагаем много других изделий для систем безопасности и маркировки объекта, таких как: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700" smtClean="0">
                <a:solidFill>
                  <a:srgbClr val="000000"/>
                </a:solidFill>
              </a:rPr>
              <a:t>Знаки и обозначения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700" smtClean="0">
                <a:solidFill>
                  <a:srgbClr val="000000"/>
                </a:solidFill>
              </a:rPr>
              <a:t>Фотолюминесцентные знаки, обозначения и ленты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700" smtClean="0">
                <a:solidFill>
                  <a:srgbClr val="000000"/>
                </a:solidFill>
              </a:rPr>
              <a:t>Надписи по безопасности и этикетки с предупреждением о дуговом пробое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700" smtClean="0">
                <a:solidFill>
                  <a:srgbClr val="000000"/>
                </a:solidFill>
              </a:rPr>
              <a:t>Ярлыки с указанием напряжения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700" smtClean="0">
                <a:solidFill>
                  <a:srgbClr val="000000"/>
                </a:solidFill>
              </a:rPr>
              <a:t>Ленты предупреждений об опасности, ленты ограждений, предупреждающие о подземных коммуникациях ленты</a:t>
            </a:r>
            <a:endParaRPr lang="en-US" sz="2700" smtClean="0">
              <a:solidFill>
                <a:srgbClr val="000000"/>
              </a:solidFill>
            </a:endParaRPr>
          </a:p>
        </p:txBody>
      </p:sp>
      <p:pic>
        <p:nvPicPr>
          <p:cNvPr id="87042" name="Picture 2" descr="C:\WORK\Projects\Arc Flash Labels\PVS0305W2102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25" y="1601788"/>
            <a:ext cx="1889125" cy="132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043" name="Picture 3" descr="C:\WORK\Images\SFI\J!PCL1-KEEPOUT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0676" y="3009883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45" name="Picture 5" descr="C:\WORK\Images\SFI\pmp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0191" y="5275385"/>
            <a:ext cx="2095429" cy="103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46" name="Picture 6" descr="C:\WORK\Images\SFI\J!PTR2P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5172" y="2879199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47" name="Picture 7" descr="C:\WORK\Images\SFI\J!UHT-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98402" y="3411764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50" name="Picture 10" descr="C:\WORK\Images\SFI\j@ht2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1407" y="4527132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51" name="Picture 11" descr="C:\WORK\Images\SFI\jgrphtb3-b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10365" y="4145289"/>
            <a:ext cx="1135776" cy="113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54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13588" y="1681163"/>
            <a:ext cx="1614487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905" name="TextBox 12"/>
          <p:cNvSpPr txBox="1">
            <a:spLocks noChangeArrowheads="1"/>
          </p:cNvSpPr>
          <p:nvPr/>
        </p:nvSpPr>
        <p:spPr bwMode="auto">
          <a:xfrm>
            <a:off x="4500563" y="2628900"/>
            <a:ext cx="1754187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ВНИМАНИЕ! </a:t>
            </a:r>
          </a:p>
          <a:p>
            <a:r>
              <a:rPr lang="ru-RU" sz="600" b="1"/>
              <a:t>ОПАСНОСТЬ ДУГОВОГО ПРОБОЯ И ПОРАЖЕНИЯ ЭЛЕКТРИЧЕСКИМ ТОКОМ</a:t>
            </a:r>
          </a:p>
          <a:p>
            <a:r>
              <a:rPr lang="ru-RU" sz="600" b="1"/>
              <a:t>Требуются соответствующие индивидуальные средства защиты</a:t>
            </a:r>
          </a:p>
          <a:p>
            <a:r>
              <a:rPr lang="ru-RU" sz="400" b="1"/>
              <a:t>Для безопасной работы выполняйте требования </a:t>
            </a:r>
            <a:r>
              <a:rPr lang="en-US" sz="400" b="1"/>
              <a:t>NEPA 70E</a:t>
            </a:r>
            <a:endParaRPr lang="ru-RU" sz="400" b="1"/>
          </a:p>
        </p:txBody>
      </p:sp>
      <p:sp>
        <p:nvSpPr>
          <p:cNvPr id="37906" name="TextBox 13"/>
          <p:cNvSpPr txBox="1">
            <a:spLocks noChangeArrowheads="1"/>
          </p:cNvSpPr>
          <p:nvPr/>
        </p:nvSpPr>
        <p:spPr bwMode="auto">
          <a:xfrm>
            <a:off x="8312150" y="2755900"/>
            <a:ext cx="615950" cy="2159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ВЫХОД</a:t>
            </a:r>
            <a:endParaRPr lang="ru-RU" sz="400" b="1"/>
          </a:p>
        </p:txBody>
      </p:sp>
      <p:sp>
        <p:nvSpPr>
          <p:cNvPr id="37907" name="TextBox 14"/>
          <p:cNvSpPr txBox="1">
            <a:spLocks noChangeArrowheads="1"/>
          </p:cNvSpPr>
          <p:nvPr/>
        </p:nvSpPr>
        <p:spPr bwMode="auto">
          <a:xfrm>
            <a:off x="7689850" y="4171950"/>
            <a:ext cx="1168400" cy="4000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ОПАСНО! </a:t>
            </a:r>
          </a:p>
          <a:p>
            <a:r>
              <a:rPr lang="ru-RU" sz="600" b="1">
                <a:solidFill>
                  <a:schemeClr val="bg1"/>
                </a:solidFill>
              </a:rPr>
              <a:t>ВЫСОКОЕ НАПРЯЖЕНИЕ</a:t>
            </a:r>
          </a:p>
          <a:p>
            <a:r>
              <a:rPr lang="ru-RU" sz="600" b="1">
                <a:solidFill>
                  <a:schemeClr val="bg1"/>
                </a:solidFill>
              </a:rPr>
              <a:t>НЕ ВХОДИТЬ</a:t>
            </a:r>
          </a:p>
        </p:txBody>
      </p:sp>
      <p:sp>
        <p:nvSpPr>
          <p:cNvPr id="37908" name="TextBox 15"/>
          <p:cNvSpPr txBox="1">
            <a:spLocks noChangeArrowheads="1"/>
          </p:cNvSpPr>
          <p:nvPr/>
        </p:nvSpPr>
        <p:spPr bwMode="auto">
          <a:xfrm>
            <a:off x="6157913" y="5162550"/>
            <a:ext cx="1200150" cy="2762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" b="1">
                <a:solidFill>
                  <a:schemeClr val="bg1"/>
                </a:solidFill>
              </a:rPr>
              <a:t>ВНИМАНИЕ! ОПТИЧЕСКИЙ КАБЕЛЬ</a:t>
            </a:r>
          </a:p>
          <a:p>
            <a:r>
              <a:rPr lang="ru-RU" sz="400" b="1">
                <a:solidFill>
                  <a:schemeClr val="bg1"/>
                </a:solidFill>
              </a:rPr>
              <a:t>ВНИМАНИЕ! ТЕЛЕФОННЫЙ КАБЕЛЬ</a:t>
            </a:r>
          </a:p>
          <a:p>
            <a:r>
              <a:rPr lang="ru-RU" sz="400" b="1">
                <a:solidFill>
                  <a:schemeClr val="bg1"/>
                </a:solidFill>
              </a:rPr>
              <a:t>ВНИМАНИЕ! ЭЛЕКТРИЧЕСКИЙ КАБЕЛЬ </a:t>
            </a:r>
          </a:p>
        </p:txBody>
      </p:sp>
      <p:sp>
        <p:nvSpPr>
          <p:cNvPr id="37909" name="TextBox 16"/>
          <p:cNvSpPr txBox="1">
            <a:spLocks noChangeArrowheads="1"/>
          </p:cNvSpPr>
          <p:nvPr/>
        </p:nvSpPr>
        <p:spPr bwMode="auto">
          <a:xfrm>
            <a:off x="6264275" y="4019550"/>
            <a:ext cx="1200150" cy="1841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" b="1">
                <a:solidFill>
                  <a:schemeClr val="bg1"/>
                </a:solidFill>
              </a:rPr>
              <a:t>ОХЛАЖДЕННАЯ ВОДА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spect="1"/>
          </p:cNvSpPr>
          <p:nvPr/>
        </p:nvSpPr>
        <p:spPr>
          <a:xfrm>
            <a:off x="174506" y="331595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ru-RU" sz="3700">
                <a:solidFill>
                  <a:srgbClr val="000000"/>
                </a:solidFill>
              </a:rPr>
              <a:t>Что такое блокировка и опломбирование?</a:t>
            </a:r>
            <a:endParaRPr lang="en-US" sz="3700">
              <a:solidFill>
                <a:srgbClr val="000000"/>
              </a:solidFill>
            </a:endParaRPr>
          </a:p>
        </p:txBody>
      </p:sp>
      <p:sp>
        <p:nvSpPr>
          <p:cNvPr id="9221" name="Rectangle 8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82613" y="1436688"/>
            <a:ext cx="5346700" cy="4541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200" smtClean="0">
                <a:solidFill>
                  <a:srgbClr val="000000"/>
                </a:solidFill>
              </a:rPr>
              <a:t>Полный набор методик и процедур.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200" smtClean="0">
                <a:solidFill>
                  <a:srgbClr val="000000"/>
                </a:solidFill>
              </a:rPr>
              <a:t>Цель — защитить сотрудников от неожиданных запусков машин или высвобождения опасной энергии во время обслуживания.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200" smtClean="0">
                <a:solidFill>
                  <a:srgbClr val="000000"/>
                </a:solidFill>
              </a:rPr>
              <a:t>Применяется ко многим типам энергии, например электрической, механической, кинетической, термальной, химической и т. д.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200" smtClean="0">
                <a:solidFill>
                  <a:srgbClr val="000000"/>
                </a:solidFill>
              </a:rPr>
              <a:t>Необходимо, чтобы перед обслуживанием оборудование находилось в состоянии нулевой энергии.</a:t>
            </a:r>
            <a:endParaRPr lang="en-US" sz="2200" smtClean="0">
              <a:solidFill>
                <a:srgbClr val="000000"/>
              </a:solidFill>
            </a:endParaRPr>
          </a:p>
        </p:txBody>
      </p:sp>
      <p:pic>
        <p:nvPicPr>
          <p:cNvPr id="4" name="Picture 2" descr="C:\WORK\ONGOING\LOTO Video\Static Shots from collateral\Hlotofacility-3.jpg"/>
          <p:cNvPicPr>
            <a:picLocks noChangeAspect="1" noChangeArrowheads="1"/>
          </p:cNvPicPr>
          <p:nvPr/>
        </p:nvPicPr>
        <p:blipFill>
          <a:blip r:embed="rId3"/>
          <a:srcRect l="13950" r="8525"/>
          <a:stretch>
            <a:fillRect/>
          </a:stretch>
        </p:blipFill>
        <p:spPr bwMode="auto">
          <a:xfrm>
            <a:off x="5838012" y="2331218"/>
            <a:ext cx="2934199" cy="253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92613" y="6408738"/>
            <a:ext cx="2133600" cy="476250"/>
          </a:xfrm>
        </p:spPr>
        <p:txBody>
          <a:bodyPr/>
          <a:lstStyle/>
          <a:p>
            <a:pPr>
              <a:defRPr/>
            </a:pPr>
            <a:fld id="{F370210F-86EC-4A86-BEE7-28DB980ED15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spect="1"/>
          </p:cNvSpPr>
          <p:nvPr/>
        </p:nvSpPr>
        <p:spPr>
          <a:xfrm>
            <a:off x="215035" y="172495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r>
              <a:rPr lang="ru-RU" sz="4400">
                <a:solidFill>
                  <a:srgbClr val="000000"/>
                </a:solidFill>
              </a:rPr>
              <a:t>Почему блокировка и опломбирование так важны?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59243" y="4028302"/>
            <a:ext cx="2730843" cy="222422"/>
          </a:xfrm>
          <a:prstGeom prst="roundRect">
            <a:avLst/>
          </a:prstGeom>
          <a:solidFill>
            <a:srgbClr val="00B0F0">
              <a:alpha val="0"/>
            </a:srgbClr>
          </a:solidFill>
          <a:ln w="50800">
            <a:solidFill>
              <a:srgbClr val="000000"/>
            </a:soli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68440" y="1276420"/>
          <a:ext cx="8202804" cy="472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4392613" y="6408738"/>
            <a:ext cx="2133600" cy="365125"/>
          </a:xfrm>
        </p:spPr>
        <p:txBody>
          <a:bodyPr/>
          <a:lstStyle/>
          <a:p>
            <a:pPr>
              <a:defRPr/>
            </a:pPr>
            <a:fld id="{AE3E4992-D6D6-4FC2-8E3F-88F1F1F2199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spect="1"/>
          </p:cNvSpPr>
          <p:nvPr/>
        </p:nvSpPr>
        <p:spPr>
          <a:xfrm>
            <a:off x="215035" y="172495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>
                <a:solidFill>
                  <a:srgbClr val="000000"/>
                </a:solidFill>
              </a:rPr>
              <a:t>Примеры применений</a:t>
            </a:r>
          </a:p>
        </p:txBody>
      </p:sp>
      <p:grpSp>
        <p:nvGrpSpPr>
          <p:cNvPr id="11269" name="Group 23"/>
          <p:cNvGrpSpPr>
            <a:grpSpLocks/>
          </p:cNvGrpSpPr>
          <p:nvPr/>
        </p:nvGrpSpPr>
        <p:grpSpPr bwMode="auto">
          <a:xfrm>
            <a:off x="989012" y="1104900"/>
            <a:ext cx="3060000" cy="2347797"/>
            <a:chOff x="697035" y="1105321"/>
            <a:chExt cx="4089070" cy="2441351"/>
          </a:xfrm>
        </p:grpSpPr>
        <p:pic>
          <p:nvPicPr>
            <p:cNvPr id="11280" name="Picture 4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9253" y="1105321"/>
              <a:ext cx="4046342" cy="2286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1281" name="TextBox 14"/>
            <p:cNvSpPr txBox="1">
              <a:spLocks noChangeArrowheads="1"/>
            </p:cNvSpPr>
            <p:nvPr/>
          </p:nvSpPr>
          <p:spPr bwMode="auto">
            <a:xfrm>
              <a:off x="697035" y="3034606"/>
              <a:ext cx="4089070" cy="5120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 dirty="0">
                  <a:solidFill>
                    <a:srgbClr val="000000"/>
                  </a:solidFill>
                  <a:latin typeface="Calibri" pitchFamily="34" charset="0"/>
                </a:rPr>
                <a:t>АВТОМАТИЗАЦИЯ ПРОМЫШЛЕННОГО ПРОИЗВОДСТВА</a:t>
              </a:r>
            </a:p>
          </p:txBody>
        </p:sp>
      </p:grpSp>
      <p:grpSp>
        <p:nvGrpSpPr>
          <p:cNvPr id="11270" name="Group 18"/>
          <p:cNvGrpSpPr>
            <a:grpSpLocks/>
          </p:cNvGrpSpPr>
          <p:nvPr/>
        </p:nvGrpSpPr>
        <p:grpSpPr bwMode="auto">
          <a:xfrm>
            <a:off x="4964115" y="1104900"/>
            <a:ext cx="3060000" cy="2340000"/>
            <a:chOff x="5400546" y="1215849"/>
            <a:chExt cx="3071152" cy="2412711"/>
          </a:xfrm>
        </p:grpSpPr>
        <p:pic>
          <p:nvPicPr>
            <p:cNvPr id="11278" name="Picture 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13248" y="1215849"/>
              <a:ext cx="3048000" cy="2286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1279" name="TextBox 15"/>
            <p:cNvSpPr txBox="1">
              <a:spLocks noChangeArrowheads="1"/>
            </p:cNvSpPr>
            <p:nvPr/>
          </p:nvSpPr>
          <p:spPr bwMode="auto">
            <a:xfrm>
              <a:off x="5400546" y="3124712"/>
              <a:ext cx="3071152" cy="5038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>
                  <a:solidFill>
                    <a:srgbClr val="000000"/>
                  </a:solidFill>
                  <a:latin typeface="Calibri" pitchFamily="34" charset="0"/>
                </a:rPr>
                <a:t>НЕБЛАГОПРИЯТНАЯ ОКРУЖАЮЩАЯ СРЕДА</a:t>
              </a:r>
            </a:p>
          </p:txBody>
        </p:sp>
      </p:grpSp>
      <p:grpSp>
        <p:nvGrpSpPr>
          <p:cNvPr id="11271" name="Group 20"/>
          <p:cNvGrpSpPr>
            <a:grpSpLocks/>
          </p:cNvGrpSpPr>
          <p:nvPr/>
        </p:nvGrpSpPr>
        <p:grpSpPr bwMode="auto">
          <a:xfrm>
            <a:off x="979804" y="3625853"/>
            <a:ext cx="3060000" cy="2354877"/>
            <a:chOff x="783146" y="3752850"/>
            <a:chExt cx="3394225" cy="2485221"/>
          </a:xfrm>
        </p:grpSpPr>
        <p:pic>
          <p:nvPicPr>
            <p:cNvPr id="11276" name="Picture 2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95528" y="3752850"/>
              <a:ext cx="3371126" cy="2286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1277" name="TextBox 16"/>
            <p:cNvSpPr txBox="1">
              <a:spLocks noChangeArrowheads="1"/>
            </p:cNvSpPr>
            <p:nvPr/>
          </p:nvSpPr>
          <p:spPr bwMode="auto">
            <a:xfrm>
              <a:off x="783146" y="5718371"/>
              <a:ext cx="3394225" cy="5197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 dirty="0">
                  <a:solidFill>
                    <a:srgbClr val="000000"/>
                  </a:solidFill>
                  <a:latin typeface="Calibri" pitchFamily="34" charset="0"/>
                </a:rPr>
                <a:t>ГЕНЕРАТОР ЦЕНТРА ОБРАБОТКИ ДАННЫХ</a:t>
              </a:r>
            </a:p>
          </p:txBody>
        </p:sp>
      </p:grpSp>
      <p:grpSp>
        <p:nvGrpSpPr>
          <p:cNvPr id="11272" name="Group 19"/>
          <p:cNvGrpSpPr>
            <a:grpSpLocks/>
          </p:cNvGrpSpPr>
          <p:nvPr/>
        </p:nvGrpSpPr>
        <p:grpSpPr bwMode="auto">
          <a:xfrm>
            <a:off x="4970865" y="3581401"/>
            <a:ext cx="3060000" cy="2345570"/>
            <a:chOff x="4963627" y="3752848"/>
            <a:chExt cx="3383512" cy="2427393"/>
          </a:xfrm>
        </p:grpSpPr>
        <p:pic>
          <p:nvPicPr>
            <p:cNvPr id="11274" name="Picture 3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974336" y="3752848"/>
              <a:ext cx="3371126" cy="2286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1275" name="TextBox 17"/>
            <p:cNvSpPr txBox="1">
              <a:spLocks noChangeArrowheads="1"/>
            </p:cNvSpPr>
            <p:nvPr/>
          </p:nvSpPr>
          <p:spPr bwMode="auto">
            <a:xfrm>
              <a:off x="4963627" y="5670620"/>
              <a:ext cx="3383512" cy="50962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 dirty="0">
                  <a:solidFill>
                    <a:srgbClr val="000000"/>
                  </a:solidFill>
                  <a:latin typeface="Calibri" pitchFamily="34" charset="0"/>
                </a:rPr>
                <a:t>КОММУТАЦИОННОЕ ОБОРУДОВАНИЕ ЦЕНТРА ОБРАБОТКИ ДАННЫХ</a:t>
              </a:r>
              <a:endParaRPr lang="en-US" sz="13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4392613" y="6408738"/>
            <a:ext cx="2133600" cy="365125"/>
          </a:xfrm>
        </p:spPr>
        <p:txBody>
          <a:bodyPr/>
          <a:lstStyle/>
          <a:p>
            <a:pPr>
              <a:defRPr/>
            </a:pPr>
            <a:fld id="{D8E05527-6464-469D-B9CB-7C417F3929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rgbClr val="000000"/>
                </a:solidFill>
              </a:rPr>
              <a:t>Слайд о неблагоприятной окружающей среде???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>
            <a:spLocks noChangeAspect="1"/>
          </p:cNvSpPr>
          <p:nvPr/>
        </p:nvSpPr>
        <p:spPr>
          <a:xfrm>
            <a:off x="215035" y="172495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700">
                <a:solidFill>
                  <a:srgbClr val="000000"/>
                </a:solidFill>
              </a:rPr>
              <a:t>Примеры применения: неблагоприятная окружающая среда</a:t>
            </a:r>
            <a:endParaRPr lang="en-US" sz="3700">
              <a:solidFill>
                <a:srgbClr val="000000"/>
              </a:solidFill>
            </a:endParaRPr>
          </a:p>
        </p:txBody>
      </p:sp>
      <p:pic>
        <p:nvPicPr>
          <p:cNvPr id="12294" name="Picture 4" descr="oil-san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675" y="1082675"/>
            <a:ext cx="6681788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5" name="Group 31"/>
          <p:cNvGrpSpPr>
            <a:grpSpLocks/>
          </p:cNvGrpSpPr>
          <p:nvPr/>
        </p:nvGrpSpPr>
        <p:grpSpPr bwMode="auto">
          <a:xfrm>
            <a:off x="4881563" y="6089650"/>
            <a:ext cx="2986087" cy="768350"/>
            <a:chOff x="2361363" y="5988818"/>
            <a:chExt cx="2986033" cy="869182"/>
          </a:xfrm>
        </p:grpSpPr>
        <p:sp>
          <p:nvSpPr>
            <p:cNvPr id="19" name="Rectangle 18"/>
            <p:cNvSpPr/>
            <p:nvPr/>
          </p:nvSpPr>
          <p:spPr>
            <a:xfrm>
              <a:off x="2361363" y="5988818"/>
              <a:ext cx="2863798" cy="869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64548" y="6089385"/>
              <a:ext cx="339719" cy="272966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>
              <a:off x="2799505" y="6236643"/>
              <a:ext cx="304794" cy="359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105887" y="6091181"/>
              <a:ext cx="1212828" cy="3017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anchor="ctr">
              <a:normAutofit fontScale="85000" lnSpcReduction="1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400" b="1" dirty="0">
                  <a:solidFill>
                    <a:srgbClr val="FF0000"/>
                  </a:solidFill>
                  <a:latin typeface="Calibri" pitchFamily="34" charset="0"/>
                </a:rPr>
                <a:t>Обозначение</a:t>
              </a:r>
              <a:r>
                <a:rPr lang="en-US" sz="1400" b="1" dirty="0">
                  <a:solidFill>
                    <a:srgbClr val="FF0000"/>
                  </a:solidFill>
                  <a:latin typeface="Calibri" pitchFamily="34" charset="0"/>
                </a:rPr>
                <a:t> 1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461373" y="6432389"/>
              <a:ext cx="342894" cy="299903"/>
            </a:xfrm>
            <a:prstGeom prst="ellipse">
              <a:avLst/>
            </a:prstGeom>
            <a:solidFill>
              <a:schemeClr val="bg1">
                <a:alpha val="47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0800000">
              <a:off x="2815380" y="6572464"/>
              <a:ext cx="279395" cy="8979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04300" y="6423409"/>
              <a:ext cx="1214415" cy="2999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anchor="ctr">
              <a:normAutofit fontScale="85000" lnSpcReduction="1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Calibri" pitchFamily="34" charset="0"/>
                </a:rPr>
                <a:t>Обозначение</a:t>
              </a: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</a:rPr>
                <a:t> 2</a:t>
              </a:r>
            </a:p>
          </p:txBody>
        </p:sp>
        <p:sp>
          <p:nvSpPr>
            <p:cNvPr id="12332" name="TextBox 30"/>
            <p:cNvSpPr txBox="1">
              <a:spLocks noChangeArrowheads="1"/>
            </p:cNvSpPr>
            <p:nvPr/>
          </p:nvSpPr>
          <p:spPr bwMode="auto">
            <a:xfrm>
              <a:off x="4009158" y="6049876"/>
              <a:ext cx="1336651" cy="36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900">
                  <a:solidFill>
                    <a:srgbClr val="000000"/>
                  </a:solidFill>
                  <a:latin typeface="Calibri" pitchFamily="34" charset="0"/>
                </a:rPr>
                <a:t>Возможности </a:t>
              </a:r>
              <a:br>
                <a:rPr lang="ru-RU" sz="90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ru-RU" sz="900">
                  <a:solidFill>
                    <a:srgbClr val="000000"/>
                  </a:solidFill>
                  <a:latin typeface="Calibri" pitchFamily="34" charset="0"/>
                </a:rPr>
                <a:t>контроля</a:t>
              </a:r>
              <a:endParaRPr lang="en-US" sz="9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333" name="TextBox 31"/>
            <p:cNvSpPr txBox="1">
              <a:spLocks noChangeArrowheads="1"/>
            </p:cNvSpPr>
            <p:nvPr/>
          </p:nvSpPr>
          <p:spPr bwMode="auto">
            <a:xfrm>
              <a:off x="4010745" y="6373126"/>
              <a:ext cx="1336651" cy="36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900">
                  <a:solidFill>
                    <a:srgbClr val="000000"/>
                  </a:solidFill>
                  <a:latin typeface="Calibri" pitchFamily="34" charset="0"/>
                </a:rPr>
                <a:t>Возможности маркировки</a:t>
              </a:r>
              <a:endParaRPr lang="en-US" sz="9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0" y="1309688"/>
            <a:ext cx="3548063" cy="915987"/>
            <a:chOff x="0" y="1309890"/>
            <a:chExt cx="3547345" cy="915150"/>
          </a:xfrm>
        </p:grpSpPr>
        <p:sp>
          <p:nvSpPr>
            <p:cNvPr id="25" name="Oval 24"/>
            <p:cNvSpPr/>
            <p:nvPr/>
          </p:nvSpPr>
          <p:spPr>
            <a:xfrm>
              <a:off x="2944217" y="1641374"/>
              <a:ext cx="603128" cy="583666"/>
            </a:xfrm>
            <a:prstGeom prst="ellipse">
              <a:avLst/>
            </a:prstGeom>
            <a:solidFill>
              <a:schemeClr val="bg1">
                <a:alpha val="47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6" name="Straight Arrow Connector 25"/>
            <p:cNvCxnSpPr>
              <a:stCxn id="27" idx="3"/>
              <a:endCxn id="25" idx="2"/>
            </p:cNvCxnSpPr>
            <p:nvPr/>
          </p:nvCxnSpPr>
          <p:spPr>
            <a:xfrm>
              <a:off x="1115787" y="1487528"/>
              <a:ext cx="1828430" cy="445679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0" y="1309890"/>
              <a:ext cx="1115787" cy="3568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normAutofit fontScale="92500" lnSpcReduction="2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000" b="1">
                  <a:solidFill>
                    <a:srgbClr val="000000"/>
                  </a:solidFill>
                  <a:latin typeface="Calibri" pitchFamily="34" charset="0"/>
                </a:rPr>
                <a:t>Знаки и обозначения, ярлыки для труб</a:t>
              </a:r>
              <a:endParaRPr lang="en-US" sz="1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232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635" y="1785620"/>
              <a:ext cx="405765" cy="284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0" y="2312988"/>
            <a:ext cx="3933825" cy="582612"/>
            <a:chOff x="0" y="2312712"/>
            <a:chExt cx="3933425" cy="582888"/>
          </a:xfrm>
        </p:grpSpPr>
        <p:cxnSp>
          <p:nvCxnSpPr>
            <p:cNvPr id="47" name="Straight Arrow Connector 46"/>
            <p:cNvCxnSpPr>
              <a:stCxn id="50" idx="3"/>
            </p:cNvCxnSpPr>
            <p:nvPr/>
          </p:nvCxnSpPr>
          <p:spPr>
            <a:xfrm>
              <a:off x="1115900" y="2555714"/>
              <a:ext cx="2225449" cy="5876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330236" y="2312712"/>
              <a:ext cx="603189" cy="582888"/>
            </a:xfrm>
            <a:prstGeom prst="ellipse">
              <a:avLst/>
            </a:prstGeom>
            <a:solidFill>
              <a:schemeClr val="bg1">
                <a:alpha val="47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0" y="2404831"/>
              <a:ext cx="1115900" cy="3017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normAutofit fontScale="62500" lnSpcReduction="2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100" b="1">
                  <a:solidFill>
                    <a:srgbClr val="000000"/>
                  </a:solidFill>
                  <a:latin typeface="Calibri" pitchFamily="34" charset="0"/>
                </a:rPr>
                <a:t>Этикетки с предупреждением о дуговом пробое</a:t>
              </a:r>
              <a:endParaRPr lang="en-US" sz="11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2320" name="Picture 45" descr="PVS0305W2102Y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1220" y="2459037"/>
              <a:ext cx="439420" cy="307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0" y="3171825"/>
            <a:ext cx="3759200" cy="1155700"/>
            <a:chOff x="0" y="3171825"/>
            <a:chExt cx="3759200" cy="1156223"/>
          </a:xfrm>
        </p:grpSpPr>
        <p:sp>
          <p:nvSpPr>
            <p:cNvPr id="54" name="Oval 53"/>
            <p:cNvSpPr/>
            <p:nvPr/>
          </p:nvSpPr>
          <p:spPr>
            <a:xfrm>
              <a:off x="3119438" y="3187707"/>
              <a:ext cx="598487" cy="601935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6" name="Straight Arrow Connector 55"/>
            <p:cNvCxnSpPr>
              <a:endCxn id="54" idx="2"/>
            </p:cNvCxnSpPr>
            <p:nvPr/>
          </p:nvCxnSpPr>
          <p:spPr>
            <a:xfrm flipV="1">
              <a:off x="1209675" y="3489469"/>
              <a:ext cx="1909763" cy="60511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0" y="3888112"/>
              <a:ext cx="1228725" cy="4399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>
              <a:normAutofit fontScale="62500" lnSpcReduction="2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400" b="1">
                  <a:solidFill>
                    <a:srgbClr val="FF0000"/>
                  </a:solidFill>
                  <a:latin typeface="Calibri" pitchFamily="34" charset="0"/>
                </a:rPr>
                <a:t>Устройства блокировки и опломбирования (LOTO), процедуры</a:t>
              </a:r>
              <a:endParaRPr lang="en-US" sz="14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pic>
          <p:nvPicPr>
            <p:cNvPr id="12316" name="Picture 3" descr="C:\Documents and Settings\OPB\Desktop\MLD- trans back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0390" y="3171825"/>
              <a:ext cx="638810" cy="638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4805363" y="1846263"/>
            <a:ext cx="4338637" cy="968375"/>
            <a:chOff x="4805680" y="1845628"/>
            <a:chExt cx="4338320" cy="968692"/>
          </a:xfrm>
        </p:grpSpPr>
        <p:sp>
          <p:nvSpPr>
            <p:cNvPr id="10" name="Oval 9"/>
            <p:cNvSpPr/>
            <p:nvPr/>
          </p:nvSpPr>
          <p:spPr>
            <a:xfrm>
              <a:off x="4805680" y="2212460"/>
              <a:ext cx="600031" cy="601860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851766" y="1866272"/>
              <a:ext cx="600031" cy="601860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5" name="Straight Arrow Connector 14"/>
            <p:cNvCxnSpPr>
              <a:stCxn id="16" idx="1"/>
              <a:endCxn id="13" idx="6"/>
            </p:cNvCxnSpPr>
            <p:nvPr/>
          </p:nvCxnSpPr>
          <p:spPr>
            <a:xfrm rot="10800000">
              <a:off x="6451797" y="2167995"/>
              <a:ext cx="1463568" cy="1429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915365" y="1855156"/>
              <a:ext cx="1228635" cy="6542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>
              <a:normAutofit fontScale="70000" lnSpcReduction="2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400" b="1">
                  <a:solidFill>
                    <a:srgbClr val="FF0000"/>
                  </a:solidFill>
                  <a:latin typeface="Calibri" pitchFamily="34" charset="0"/>
                </a:rPr>
                <a:t>Устройства блокировки и опломбирования (LOTO), станции, процедуры</a:t>
              </a:r>
              <a:endParaRPr lang="en-US" sz="14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16" idx="1"/>
            </p:cNvCxnSpPr>
            <p:nvPr/>
          </p:nvCxnSpPr>
          <p:spPr>
            <a:xfrm rot="10800000" flipV="1">
              <a:off x="5362851" y="2182288"/>
              <a:ext cx="2552513" cy="46370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311" name="Picture 5" descr="C:\Documents and Settings\OPB\Desktop\LOTO Station - trans back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58384" y="2287269"/>
              <a:ext cx="475615" cy="475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2" name="Picture 6" descr="C:\Documents and Settings\OPB\Desktop\Hasp - trans back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38190" y="1845628"/>
              <a:ext cx="633412" cy="63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6835775" y="2587625"/>
            <a:ext cx="2163763" cy="663575"/>
            <a:chOff x="6835722" y="2587032"/>
            <a:chExt cx="2163805" cy="664168"/>
          </a:xfrm>
        </p:grpSpPr>
        <p:sp>
          <p:nvSpPr>
            <p:cNvPr id="40" name="Oval 39"/>
            <p:cNvSpPr/>
            <p:nvPr/>
          </p:nvSpPr>
          <p:spPr>
            <a:xfrm>
              <a:off x="6835722" y="2587032"/>
              <a:ext cx="603262" cy="583134"/>
            </a:xfrm>
            <a:prstGeom prst="ellipse">
              <a:avLst/>
            </a:prstGeom>
            <a:solidFill>
              <a:schemeClr val="bg1">
                <a:alpha val="47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Straight Arrow Connector 40"/>
            <p:cNvCxnSpPr>
              <a:stCxn id="42" idx="3"/>
              <a:endCxn id="40" idx="5"/>
            </p:cNvCxnSpPr>
            <p:nvPr/>
          </p:nvCxnSpPr>
          <p:spPr>
            <a:xfrm flipH="1">
              <a:off x="7350082" y="3073241"/>
              <a:ext cx="1649445" cy="1112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883492" y="2895282"/>
              <a:ext cx="1116035" cy="3559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normAutofit fontScale="92500" lnSpcReduction="2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000" b="1">
                  <a:solidFill>
                    <a:srgbClr val="000000"/>
                  </a:solidFill>
                  <a:latin typeface="Calibri" pitchFamily="34" charset="0"/>
                </a:rPr>
                <a:t>Знаки и обозначения, ярлыки для труб</a:t>
              </a:r>
              <a:endParaRPr lang="en-US" sz="1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2305" name="Picture 7" descr="C:\Documents and Settings\OPB\Desktop\pipe marker - trans back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74510" y="2776220"/>
              <a:ext cx="532130" cy="263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>
          <a:xfrm>
            <a:off x="4392613" y="6408738"/>
            <a:ext cx="2133600" cy="365125"/>
          </a:xfrm>
        </p:spPr>
        <p:txBody>
          <a:bodyPr/>
          <a:lstStyle/>
          <a:p>
            <a:pPr>
              <a:defRPr/>
            </a:pPr>
            <a:fld id="{47F66CCF-FDF0-4917-B7A9-C30EC42E6D9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3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3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3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3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3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3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ontrolPanelRoadma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338" y="1176338"/>
            <a:ext cx="6561137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0" y="2282825"/>
            <a:ext cx="4060825" cy="582613"/>
            <a:chOff x="0" y="2282653"/>
            <a:chExt cx="4061210" cy="582801"/>
          </a:xfrm>
        </p:grpSpPr>
        <p:cxnSp>
          <p:nvCxnSpPr>
            <p:cNvPr id="9" name="Straight Arrow Connector 8"/>
            <p:cNvCxnSpPr>
              <a:stCxn id="10" idx="3"/>
              <a:endCxn id="11" idx="2"/>
            </p:cNvCxnSpPr>
            <p:nvPr/>
          </p:nvCxnSpPr>
          <p:spPr>
            <a:xfrm>
              <a:off x="1116119" y="2433515"/>
              <a:ext cx="2341784" cy="16991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0" y="2282653"/>
              <a:ext cx="1116119" cy="3017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normAutofit fontScale="62500" lnSpcReduction="2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100" b="1">
                  <a:solidFill>
                    <a:srgbClr val="000000"/>
                  </a:solidFill>
                  <a:latin typeface="Calibri" pitchFamily="34" charset="0"/>
                </a:rPr>
                <a:t>Этикетки с предупреждением о дуговом пробое</a:t>
              </a:r>
              <a:endParaRPr lang="en-US" sz="11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457903" y="2342997"/>
              <a:ext cx="603307" cy="522457"/>
            </a:xfrm>
            <a:prstGeom prst="ellipse">
              <a:avLst/>
            </a:prstGeom>
            <a:solidFill>
              <a:schemeClr val="bg1">
                <a:alpha val="47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2676525"/>
            <a:ext cx="2735263" cy="581025"/>
            <a:chOff x="0" y="2676208"/>
            <a:chExt cx="2734826" cy="581133"/>
          </a:xfrm>
        </p:grpSpPr>
        <p:cxnSp>
          <p:nvCxnSpPr>
            <p:cNvPr id="6" name="Straight Arrow Connector 5"/>
            <p:cNvCxnSpPr>
              <a:stCxn id="7" idx="3"/>
            </p:cNvCxnSpPr>
            <p:nvPr/>
          </p:nvCxnSpPr>
          <p:spPr>
            <a:xfrm flipV="1">
              <a:off x="1306304" y="3009645"/>
              <a:ext cx="757116" cy="4445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2903263"/>
              <a:ext cx="1306304" cy="3016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>
              <a:normAutofit fontScale="55000" lnSpcReduction="20000"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500" b="1">
                  <a:solidFill>
                    <a:srgbClr val="FF0000"/>
                  </a:solidFill>
                  <a:latin typeface="Calibri" pitchFamily="34" charset="0"/>
                </a:rPr>
                <a:t>Станции блокировки и опломбирования (LOTO)</a:t>
              </a:r>
              <a:endParaRPr lang="en-US" sz="15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072944" y="2676208"/>
              <a:ext cx="661882" cy="581133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0" y="1065213"/>
            <a:ext cx="2070100" cy="522287"/>
            <a:chOff x="0" y="1065124"/>
            <a:chExt cx="2069961" cy="522515"/>
          </a:xfrm>
        </p:grpSpPr>
        <p:sp>
          <p:nvSpPr>
            <p:cNvPr id="8" name="Oval 7"/>
            <p:cNvSpPr/>
            <p:nvPr/>
          </p:nvSpPr>
          <p:spPr>
            <a:xfrm>
              <a:off x="1466752" y="1065124"/>
              <a:ext cx="603209" cy="522515"/>
            </a:xfrm>
            <a:prstGeom prst="ellipse">
              <a:avLst/>
            </a:prstGeom>
            <a:solidFill>
              <a:schemeClr val="bg1">
                <a:alpha val="47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9" name="Straight Arrow Connector 18"/>
            <p:cNvCxnSpPr>
              <a:stCxn id="20" idx="3"/>
              <a:endCxn id="8" idx="2"/>
            </p:cNvCxnSpPr>
            <p:nvPr/>
          </p:nvCxnSpPr>
          <p:spPr>
            <a:xfrm>
              <a:off x="1115938" y="1249354"/>
              <a:ext cx="350813" cy="7782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0" y="1098476"/>
              <a:ext cx="1115938" cy="30175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normAutofit fontScale="62500" lnSpcReduction="20000"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500" b="1">
                  <a:solidFill>
                    <a:srgbClr val="000000"/>
                  </a:solidFill>
                  <a:latin typeface="Calibri" pitchFamily="34" charset="0"/>
                </a:rPr>
                <a:t>Знаки и обозначения</a:t>
              </a:r>
            </a:p>
          </p:txBody>
        </p:sp>
      </p:grp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5618163" y="4694238"/>
            <a:ext cx="3235325" cy="1063625"/>
            <a:chOff x="5618702" y="4694253"/>
            <a:chExt cx="3235571" cy="1063452"/>
          </a:xfrm>
        </p:grpSpPr>
        <p:sp>
          <p:nvSpPr>
            <p:cNvPr id="12" name="Oval 11"/>
            <p:cNvSpPr/>
            <p:nvPr/>
          </p:nvSpPr>
          <p:spPr>
            <a:xfrm>
              <a:off x="5618702" y="4694253"/>
              <a:ext cx="650924" cy="1063452"/>
            </a:xfrm>
            <a:prstGeom prst="ellipse">
              <a:avLst/>
            </a:prstGeom>
            <a:solidFill>
              <a:schemeClr val="bg1">
                <a:alpha val="47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 flipV="1">
              <a:off x="6323606" y="5154553"/>
              <a:ext cx="1403457" cy="7460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738175" y="5027574"/>
              <a:ext cx="1116098" cy="3476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normAutofit fontScale="47500" lnSpcReduction="2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000" b="1">
                  <a:solidFill>
                    <a:srgbClr val="000000"/>
                  </a:solidFill>
                  <a:latin typeface="Calibri" pitchFamily="34" charset="0"/>
                </a:rPr>
                <a:t>Этикетки с предупреждением о дуговом пробое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en-US" sz="1000" b="1">
                  <a:solidFill>
                    <a:srgbClr val="000000"/>
                  </a:solidFill>
                  <a:latin typeface="Calibri" pitchFamily="34" charset="0"/>
                </a:rPr>
                <a:t>Ярлыки с указанием напряжения</a:t>
              </a:r>
            </a:p>
          </p:txBody>
        </p:sp>
      </p:grpSp>
      <p:grpSp>
        <p:nvGrpSpPr>
          <p:cNvPr id="17" name="Group 54"/>
          <p:cNvGrpSpPr>
            <a:grpSpLocks/>
          </p:cNvGrpSpPr>
          <p:nvPr/>
        </p:nvGrpSpPr>
        <p:grpSpPr bwMode="auto">
          <a:xfrm>
            <a:off x="4473575" y="1703388"/>
            <a:ext cx="4530725" cy="4014787"/>
            <a:chOff x="4473189" y="1703192"/>
            <a:chExt cx="4531808" cy="4014321"/>
          </a:xfrm>
        </p:grpSpPr>
        <p:sp>
          <p:nvSpPr>
            <p:cNvPr id="5" name="Oval 4"/>
            <p:cNvSpPr/>
            <p:nvPr/>
          </p:nvSpPr>
          <p:spPr>
            <a:xfrm>
              <a:off x="4473189" y="2212720"/>
              <a:ext cx="1033710" cy="1173027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29057" y="4676234"/>
              <a:ext cx="438255" cy="1041279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22814" y="1703192"/>
              <a:ext cx="660558" cy="580958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 flipV="1">
              <a:off x="5511662" y="2441293"/>
              <a:ext cx="2215092" cy="21905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6284960" y="1976210"/>
              <a:ext cx="1432267" cy="44603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545372" y="2727010"/>
              <a:ext cx="1271891" cy="1542871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959808" y="1876209"/>
              <a:ext cx="662146" cy="580958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 flipV="1">
              <a:off x="7321845" y="2452405"/>
              <a:ext cx="374740" cy="26984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V="1">
              <a:off x="7530689" y="2245235"/>
              <a:ext cx="211112" cy="14290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5516032" y="2481388"/>
              <a:ext cx="2250814" cy="2151577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698173" y="2312721"/>
              <a:ext cx="1306824" cy="44127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>
              <a:normAutofit fontScale="62500" lnSpcReduction="2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400" b="1">
                  <a:solidFill>
                    <a:srgbClr val="FF0000"/>
                  </a:solidFill>
                  <a:latin typeface="Calibri" pitchFamily="34" charset="0"/>
                </a:rPr>
                <a:t>Устройства блокировки и опломбирования (LOTO), процедуры</a:t>
              </a:r>
              <a:endParaRPr lang="en-US" sz="14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8" name="Group 49"/>
          <p:cNvGrpSpPr>
            <a:grpSpLocks/>
          </p:cNvGrpSpPr>
          <p:nvPr/>
        </p:nvGrpSpPr>
        <p:grpSpPr bwMode="auto">
          <a:xfrm>
            <a:off x="2220913" y="1149350"/>
            <a:ext cx="6665912" cy="650875"/>
            <a:chOff x="2220686" y="1148862"/>
            <a:chExt cx="6665407" cy="651468"/>
          </a:xfrm>
        </p:grpSpPr>
        <p:sp>
          <p:nvSpPr>
            <p:cNvPr id="38" name="Oval 37"/>
            <p:cNvSpPr/>
            <p:nvPr/>
          </p:nvSpPr>
          <p:spPr>
            <a:xfrm>
              <a:off x="2220686" y="1148862"/>
              <a:ext cx="5516144" cy="298722"/>
            </a:xfrm>
            <a:prstGeom prst="ellipse">
              <a:avLst/>
            </a:prstGeom>
            <a:solidFill>
              <a:schemeClr val="bg1">
                <a:alpha val="47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10800000">
              <a:off x="6370097" y="1436462"/>
              <a:ext cx="1388957" cy="143005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770166" y="1452351"/>
              <a:ext cx="1115927" cy="3479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normAutofit lnSpcReduction="1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Ярлыки для труб</a:t>
              </a:r>
            </a:p>
          </p:txBody>
        </p:sp>
      </p:grpSp>
      <p:grpSp>
        <p:nvGrpSpPr>
          <p:cNvPr id="13321" name="Group 31"/>
          <p:cNvGrpSpPr>
            <a:grpSpLocks/>
          </p:cNvGrpSpPr>
          <p:nvPr/>
        </p:nvGrpSpPr>
        <p:grpSpPr bwMode="auto">
          <a:xfrm>
            <a:off x="4857750" y="6089650"/>
            <a:ext cx="2986088" cy="768350"/>
            <a:chOff x="2361363" y="5988818"/>
            <a:chExt cx="2986033" cy="869182"/>
          </a:xfrm>
        </p:grpSpPr>
        <p:sp>
          <p:nvSpPr>
            <p:cNvPr id="34" name="Rectangle 33"/>
            <p:cNvSpPr/>
            <p:nvPr/>
          </p:nvSpPr>
          <p:spPr>
            <a:xfrm>
              <a:off x="2361363" y="5988818"/>
              <a:ext cx="2863797" cy="869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464549" y="6089385"/>
              <a:ext cx="339719" cy="272966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10800000">
              <a:off x="2799505" y="6236643"/>
              <a:ext cx="304794" cy="359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105887" y="6091181"/>
              <a:ext cx="1193778" cy="3017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anchor="ctr">
              <a:normAutofit fontScale="85000" lnSpcReduction="1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400" b="1" dirty="0">
                  <a:solidFill>
                    <a:srgbClr val="FF0000"/>
                  </a:solidFill>
                  <a:latin typeface="Calibri" pitchFamily="34" charset="0"/>
                </a:rPr>
                <a:t>Обозначение</a:t>
              </a:r>
              <a:r>
                <a:rPr lang="en-US" sz="1400" b="1" dirty="0">
                  <a:solidFill>
                    <a:srgbClr val="FF0000"/>
                  </a:solidFill>
                  <a:latin typeface="Calibri" pitchFamily="34" charset="0"/>
                </a:rPr>
                <a:t> 1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2461374" y="6432389"/>
              <a:ext cx="342894" cy="299903"/>
            </a:xfrm>
            <a:prstGeom prst="ellipse">
              <a:avLst/>
            </a:prstGeom>
            <a:solidFill>
              <a:schemeClr val="bg1">
                <a:alpha val="47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0800000">
              <a:off x="2815380" y="6572464"/>
              <a:ext cx="279395" cy="8979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104299" y="6423409"/>
              <a:ext cx="1195366" cy="2999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anchor="ctr">
              <a:normAutofit fontScale="85000" lnSpcReduction="1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Calibri" pitchFamily="34" charset="0"/>
                </a:rPr>
                <a:t>Обозначение</a:t>
              </a: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</a:rPr>
                <a:t> 2</a:t>
              </a:r>
            </a:p>
          </p:txBody>
        </p:sp>
        <p:sp>
          <p:nvSpPr>
            <p:cNvPr id="13333" name="TextBox 45"/>
            <p:cNvSpPr txBox="1">
              <a:spLocks noChangeArrowheads="1"/>
            </p:cNvSpPr>
            <p:nvPr/>
          </p:nvSpPr>
          <p:spPr bwMode="auto">
            <a:xfrm>
              <a:off x="4009158" y="6049876"/>
              <a:ext cx="1336650" cy="36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900">
                  <a:solidFill>
                    <a:srgbClr val="000000"/>
                  </a:solidFill>
                  <a:latin typeface="Calibri" pitchFamily="34" charset="0"/>
                </a:rPr>
                <a:t>Возможности </a:t>
              </a:r>
              <a:br>
                <a:rPr lang="ru-RU" sz="90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ru-RU" sz="900">
                  <a:solidFill>
                    <a:srgbClr val="000000"/>
                  </a:solidFill>
                  <a:latin typeface="Calibri" pitchFamily="34" charset="0"/>
                </a:rPr>
                <a:t>контроля</a:t>
              </a:r>
              <a:endParaRPr lang="en-US" sz="9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334" name="TextBox 46"/>
            <p:cNvSpPr txBox="1">
              <a:spLocks noChangeArrowheads="1"/>
            </p:cNvSpPr>
            <p:nvPr/>
          </p:nvSpPr>
          <p:spPr bwMode="auto">
            <a:xfrm>
              <a:off x="4010746" y="6373126"/>
              <a:ext cx="1336650" cy="36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900">
                  <a:solidFill>
                    <a:srgbClr val="000000"/>
                  </a:solidFill>
                  <a:latin typeface="Calibri" pitchFamily="34" charset="0"/>
                </a:rPr>
                <a:t>Возможности маркировки</a:t>
              </a:r>
              <a:endParaRPr lang="en-US" sz="9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54" name="Rounded Rectangle 53"/>
          <p:cNvSpPr>
            <a:spLocks noChangeAspect="1"/>
          </p:cNvSpPr>
          <p:nvPr/>
        </p:nvSpPr>
        <p:spPr>
          <a:xfrm>
            <a:off x="215035" y="172495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100">
                <a:solidFill>
                  <a:srgbClr val="000000"/>
                </a:solidFill>
              </a:rPr>
              <a:t>Пример: промышленные пульты автоматизации и управления</a:t>
            </a:r>
            <a:endParaRPr lang="en-US" sz="3100">
              <a:solidFill>
                <a:srgbClr val="000000"/>
              </a:solidFill>
            </a:endParaRP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>
          <a:xfrm>
            <a:off x="4392613" y="6408738"/>
            <a:ext cx="2133600" cy="365125"/>
          </a:xfrm>
        </p:spPr>
        <p:txBody>
          <a:bodyPr/>
          <a:lstStyle/>
          <a:p>
            <a:pPr>
              <a:defRPr/>
            </a:pPr>
            <a:fld id="{BD194513-69D8-4932-A8FD-0D7CCA6736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1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3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3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2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3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3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3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3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3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4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3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3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5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93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93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CDC-Generat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0" y="1270000"/>
            <a:ext cx="6289675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402388" y="2644775"/>
            <a:ext cx="2611437" cy="822325"/>
            <a:chOff x="6402473" y="2644388"/>
            <a:chExt cx="2610898" cy="822294"/>
          </a:xfrm>
        </p:grpSpPr>
        <p:sp>
          <p:nvSpPr>
            <p:cNvPr id="7" name="Oval 6"/>
            <p:cNvSpPr/>
            <p:nvPr/>
          </p:nvSpPr>
          <p:spPr>
            <a:xfrm>
              <a:off x="6402473" y="2644388"/>
              <a:ext cx="661850" cy="581003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0800000">
              <a:off x="6775458" y="3241265"/>
              <a:ext cx="922148" cy="195256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707129" y="3165068"/>
              <a:ext cx="1306242" cy="30161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>
              <a:normAutofit fontScale="55000" lnSpcReduction="20000"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500" b="1">
                  <a:solidFill>
                    <a:srgbClr val="FF0000"/>
                  </a:solidFill>
                  <a:latin typeface="Calibri" pitchFamily="34" charset="0"/>
                </a:rPr>
                <a:t>Станции блокировки и опломбирования (LOTO)</a:t>
              </a:r>
              <a:endParaRPr lang="en-US" sz="15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20650" y="3727450"/>
            <a:ext cx="3838575" cy="554038"/>
            <a:chOff x="120580" y="3727937"/>
            <a:chExt cx="3838471" cy="554337"/>
          </a:xfrm>
        </p:grpSpPr>
        <p:sp>
          <p:nvSpPr>
            <p:cNvPr id="6" name="Oval 5"/>
            <p:cNvSpPr/>
            <p:nvPr/>
          </p:nvSpPr>
          <p:spPr>
            <a:xfrm>
              <a:off x="3355817" y="3727937"/>
              <a:ext cx="603234" cy="522570"/>
            </a:xfrm>
            <a:prstGeom prst="ellipse">
              <a:avLst/>
            </a:prstGeom>
            <a:solidFill>
              <a:schemeClr val="bg1">
                <a:alpha val="47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1396895" y="3988428"/>
              <a:ext cx="1939872" cy="20649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20580" y="3980486"/>
              <a:ext cx="1306478" cy="30178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normAutofit fontScale="55000" lnSpcReduction="2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200" b="1">
                  <a:solidFill>
                    <a:srgbClr val="000000"/>
                  </a:solidFill>
                  <a:latin typeface="Calibri" pitchFamily="34" charset="0"/>
                </a:rPr>
                <a:t>Этикетки с предупреждением о дуговом пробое</a:t>
              </a:r>
              <a:endParaRPr lang="en-US" sz="1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427663" y="2154238"/>
            <a:ext cx="3546475" cy="912812"/>
            <a:chOff x="5427783" y="2153699"/>
            <a:chExt cx="3547069" cy="912722"/>
          </a:xfrm>
        </p:grpSpPr>
        <p:sp>
          <p:nvSpPr>
            <p:cNvPr id="8" name="Oval 7"/>
            <p:cNvSpPr/>
            <p:nvPr/>
          </p:nvSpPr>
          <p:spPr>
            <a:xfrm>
              <a:off x="5427783" y="2544185"/>
              <a:ext cx="603351" cy="522236"/>
            </a:xfrm>
            <a:prstGeom prst="ellipse">
              <a:avLst/>
            </a:prstGeom>
            <a:solidFill>
              <a:schemeClr val="bg1">
                <a:alpha val="47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0800000" flipV="1">
              <a:off x="6010493" y="2280686"/>
              <a:ext cx="1667154" cy="41429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668120" y="2153699"/>
              <a:ext cx="1306732" cy="30159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normAutofit fontScale="62500" lnSpcReduction="20000"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400" b="1">
                  <a:solidFill>
                    <a:srgbClr val="000000"/>
                  </a:solidFill>
                  <a:latin typeface="Calibri" pitchFamily="34" charset="0"/>
                </a:rPr>
                <a:t>Знаки и обозначения системы безопасности</a:t>
              </a:r>
              <a:endParaRPr lang="en-US" sz="14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399088" y="3349625"/>
            <a:ext cx="3567112" cy="976313"/>
            <a:chOff x="5399312" y="3349448"/>
            <a:chExt cx="3567167" cy="976370"/>
          </a:xfrm>
        </p:grpSpPr>
        <p:sp>
          <p:nvSpPr>
            <p:cNvPr id="26" name="Oval 25"/>
            <p:cNvSpPr/>
            <p:nvPr/>
          </p:nvSpPr>
          <p:spPr>
            <a:xfrm>
              <a:off x="5399312" y="3349448"/>
              <a:ext cx="820750" cy="709654"/>
            </a:xfrm>
            <a:prstGeom prst="ellipse">
              <a:avLst/>
            </a:prstGeom>
            <a:solidFill>
              <a:schemeClr val="bg1">
                <a:alpha val="47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6102585" y="3971784"/>
              <a:ext cx="1584349" cy="17781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659947" y="4024175"/>
              <a:ext cx="1306532" cy="30164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normAutofit fontScale="77500" lnSpcReduction="2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Ярлыки с указанием напряжения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6877050" y="2563813"/>
            <a:ext cx="2117725" cy="603250"/>
            <a:chOff x="6876421" y="2564004"/>
            <a:chExt cx="2118528" cy="602901"/>
          </a:xfrm>
        </p:grpSpPr>
        <p:sp>
          <p:nvSpPr>
            <p:cNvPr id="30" name="Oval 29"/>
            <p:cNvSpPr/>
            <p:nvPr/>
          </p:nvSpPr>
          <p:spPr>
            <a:xfrm>
              <a:off x="6876421" y="2586216"/>
              <a:ext cx="662239" cy="580689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7484774" y="2668643"/>
              <a:ext cx="228468" cy="15563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687942" y="2564004"/>
              <a:ext cx="1307007" cy="47121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>
              <a:normAutofit fontScale="70000" lnSpcReduction="2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400" b="1">
                  <a:solidFill>
                    <a:srgbClr val="FF0000"/>
                  </a:solidFill>
                  <a:latin typeface="Calibri" pitchFamily="34" charset="0"/>
                </a:rPr>
                <a:t>Устройства блокировки и опломбирования (LOTO), процедуры</a:t>
              </a:r>
              <a:endParaRPr lang="en-US" sz="1400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4344" name="Group 41"/>
          <p:cNvGrpSpPr>
            <a:grpSpLocks/>
          </p:cNvGrpSpPr>
          <p:nvPr/>
        </p:nvGrpSpPr>
        <p:grpSpPr bwMode="auto">
          <a:xfrm>
            <a:off x="4851400" y="5988050"/>
            <a:ext cx="3005138" cy="869950"/>
            <a:chOff x="2342314" y="5988818"/>
            <a:chExt cx="3005082" cy="869182"/>
          </a:xfrm>
        </p:grpSpPr>
        <p:sp>
          <p:nvSpPr>
            <p:cNvPr id="19" name="Rectangle 18"/>
            <p:cNvSpPr/>
            <p:nvPr/>
          </p:nvSpPr>
          <p:spPr>
            <a:xfrm>
              <a:off x="2342314" y="5988818"/>
              <a:ext cx="2863797" cy="869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464550" y="6088743"/>
              <a:ext cx="339719" cy="272809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2799505" y="6236249"/>
              <a:ext cx="304794" cy="317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105888" y="6090328"/>
              <a:ext cx="1122341" cy="30135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anchor="ctr">
              <a:normAutofit fontScale="70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FF0000"/>
                  </a:solidFill>
                  <a:latin typeface="+mn-lt"/>
                </a:rPr>
                <a:t>Обозначение </a:t>
              </a:r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461375" y="6432926"/>
              <a:ext cx="342894" cy="299773"/>
            </a:xfrm>
            <a:prstGeom prst="ellipse">
              <a:avLst/>
            </a:prstGeom>
            <a:solidFill>
              <a:schemeClr val="bg1">
                <a:alpha val="47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10800000">
              <a:off x="2815380" y="6574089"/>
              <a:ext cx="279395" cy="793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104300" y="6421823"/>
              <a:ext cx="1120754" cy="3029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anchor="ctr">
              <a:normAutofit fontScale="70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+mn-lt"/>
                </a:rPr>
                <a:t>Обозначение </a:t>
              </a:r>
              <a:r>
                <a:rPr lang="en-US" sz="1600" b="1" dirty="0">
                  <a:latin typeface="+mn-lt"/>
                </a:rPr>
                <a:t>2</a:t>
              </a:r>
            </a:p>
          </p:txBody>
        </p:sp>
        <p:sp>
          <p:nvSpPr>
            <p:cNvPr id="14356" name="TextBox 39"/>
            <p:cNvSpPr txBox="1">
              <a:spLocks noChangeArrowheads="1"/>
            </p:cNvSpPr>
            <p:nvPr/>
          </p:nvSpPr>
          <p:spPr bwMode="auto">
            <a:xfrm>
              <a:off x="4009158" y="6049090"/>
              <a:ext cx="1336651" cy="36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Возможности </a:t>
              </a:r>
              <a:br>
                <a:rPr lang="ru-RU" sz="110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контроля</a:t>
              </a:r>
              <a:endParaRPr lang="en-US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10746" y="6372654"/>
              <a:ext cx="1336650" cy="361630"/>
            </a:xfrm>
            <a:prstGeom prst="rect">
              <a:avLst/>
            </a:prstGeom>
            <a:noFill/>
          </p:spPr>
          <p:txBody>
            <a:bodyPr>
              <a:normAutofit fontScale="625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</a:rPr>
                <a:t>Возможности маркировки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44" name="Rounded Rectangle 43"/>
          <p:cNvSpPr>
            <a:spLocks noChangeAspect="1"/>
          </p:cNvSpPr>
          <p:nvPr/>
        </p:nvSpPr>
        <p:spPr>
          <a:xfrm>
            <a:off x="174506" y="331595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ru-RU" sz="3700">
                <a:solidFill>
                  <a:srgbClr val="000000"/>
                </a:solidFill>
              </a:rPr>
              <a:t>Пример: генератор центра обработки данных</a:t>
            </a:r>
            <a:endParaRPr lang="en-US" sz="3700">
              <a:solidFill>
                <a:srgbClr val="000000"/>
              </a:solidFill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>
          <a:xfrm>
            <a:off x="4392613" y="6408738"/>
            <a:ext cx="2133600" cy="365125"/>
          </a:xfrm>
        </p:spPr>
        <p:txBody>
          <a:bodyPr/>
          <a:lstStyle/>
          <a:p>
            <a:pPr>
              <a:defRPr/>
            </a:pPr>
            <a:fld id="{F15E5A3E-FE58-4218-83B7-A468671D18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1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3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3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2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3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3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3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3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3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4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3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3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CDC-S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288" y="1171575"/>
            <a:ext cx="64960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0" y="2351088"/>
            <a:ext cx="3305175" cy="522287"/>
            <a:chOff x="0" y="2351313"/>
            <a:chExt cx="3305908" cy="522515"/>
          </a:xfrm>
        </p:grpSpPr>
        <p:sp>
          <p:nvSpPr>
            <p:cNvPr id="5" name="Oval 4"/>
            <p:cNvSpPr/>
            <p:nvPr/>
          </p:nvSpPr>
          <p:spPr>
            <a:xfrm>
              <a:off x="2702524" y="2351313"/>
              <a:ext cx="603384" cy="522515"/>
            </a:xfrm>
            <a:prstGeom prst="ellipse">
              <a:avLst/>
            </a:prstGeom>
            <a:solidFill>
              <a:schemeClr val="bg1">
                <a:alpha val="47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1306803" y="2602247"/>
              <a:ext cx="1406837" cy="11117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2503780"/>
              <a:ext cx="1306803" cy="30175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normAutofit fontScale="55000" lnSpcReduction="2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200" b="1">
                  <a:solidFill>
                    <a:srgbClr val="000000"/>
                  </a:solidFill>
                  <a:latin typeface="Calibri" pitchFamily="34" charset="0"/>
                </a:rPr>
                <a:t>Этикетки с предупреждением о дуговом пробое</a:t>
              </a:r>
              <a:endParaRPr lang="en-US" sz="1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0" y="1649413"/>
            <a:ext cx="3487738" cy="601662"/>
            <a:chOff x="0" y="1649603"/>
            <a:chExt cx="3488453" cy="601228"/>
          </a:xfrm>
        </p:grpSpPr>
        <p:sp>
          <p:nvSpPr>
            <p:cNvPr id="11" name="Oval 10"/>
            <p:cNvSpPr/>
            <p:nvPr/>
          </p:nvSpPr>
          <p:spPr>
            <a:xfrm>
              <a:off x="2885079" y="1649603"/>
              <a:ext cx="603374" cy="521910"/>
            </a:xfrm>
            <a:prstGeom prst="ellipse">
              <a:avLst/>
            </a:prstGeom>
            <a:solidFill>
              <a:schemeClr val="bg1">
                <a:alpha val="47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7" name="Straight Arrow Connector 16"/>
            <p:cNvCxnSpPr>
              <a:endCxn id="11" idx="2"/>
            </p:cNvCxnSpPr>
            <p:nvPr/>
          </p:nvCxnSpPr>
          <p:spPr>
            <a:xfrm flipV="1">
              <a:off x="1306781" y="1911351"/>
              <a:ext cx="1578298" cy="3014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0" y="1832033"/>
              <a:ext cx="1306781" cy="4187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normAutofit fontScale="77500" lnSpcReduction="2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200" b="1">
                  <a:solidFill>
                    <a:srgbClr val="000000"/>
                  </a:solidFill>
                  <a:latin typeface="Calibri" pitchFamily="34" charset="0"/>
                </a:rPr>
                <a:t>Ярлыки для труб, ярлыки с указанием напряжения</a:t>
              </a:r>
              <a:endParaRPr lang="en-US" sz="1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060825" y="2190750"/>
            <a:ext cx="4298950" cy="2571750"/>
            <a:chOff x="4061207" y="2190542"/>
            <a:chExt cx="4299023" cy="2572376"/>
          </a:xfrm>
        </p:grpSpPr>
        <p:sp>
          <p:nvSpPr>
            <p:cNvPr id="8" name="Oval 7"/>
            <p:cNvSpPr/>
            <p:nvPr/>
          </p:nvSpPr>
          <p:spPr>
            <a:xfrm>
              <a:off x="4061207" y="2363622"/>
              <a:ext cx="1284310" cy="1876882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7137834" y="2311221"/>
              <a:ext cx="619136" cy="40649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17282" y="2190542"/>
              <a:ext cx="642948" cy="30169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>
              <a:normAutofit fontScale="32500" lnSpcReduction="20000"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500" b="1">
                  <a:solidFill>
                    <a:srgbClr val="FF0000"/>
                  </a:solidFill>
                  <a:latin typeface="Calibri" pitchFamily="34" charset="0"/>
                </a:rPr>
                <a:t>Блокировка и опломбирование (LOTO)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525049" y="2444604"/>
              <a:ext cx="760426" cy="2318314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2" name="Straight Arrow Connector 21"/>
            <p:cNvCxnSpPr>
              <a:stCxn id="10" idx="1"/>
              <a:endCxn id="8" idx="7"/>
            </p:cNvCxnSpPr>
            <p:nvPr/>
          </p:nvCxnSpPr>
          <p:spPr>
            <a:xfrm rot="10800000" flipV="1">
              <a:off x="5158189" y="2341392"/>
              <a:ext cx="2559093" cy="29693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5980113" y="3287713"/>
            <a:ext cx="3014662" cy="1800225"/>
            <a:chOff x="5980442" y="3287485"/>
            <a:chExt cx="3014507" cy="1800332"/>
          </a:xfrm>
        </p:grpSpPr>
        <p:cxnSp>
          <p:nvCxnSpPr>
            <p:cNvPr id="26" name="Straight Arrow Connector 25"/>
            <p:cNvCxnSpPr/>
            <p:nvPr/>
          </p:nvCxnSpPr>
          <p:spPr>
            <a:xfrm rot="16200000" flipV="1">
              <a:off x="7404328" y="4549631"/>
              <a:ext cx="498505" cy="16826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82" name="Group 40"/>
            <p:cNvGrpSpPr>
              <a:grpSpLocks/>
            </p:cNvGrpSpPr>
            <p:nvPr/>
          </p:nvGrpSpPr>
          <p:grpSpPr bwMode="auto">
            <a:xfrm>
              <a:off x="5980442" y="3287485"/>
              <a:ext cx="3014507" cy="1800332"/>
              <a:chOff x="5980442" y="3287485"/>
              <a:chExt cx="3014507" cy="1800332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rot="16200000" flipV="1">
                <a:off x="7056657" y="4203545"/>
                <a:ext cx="982720" cy="338121"/>
              </a:xfrm>
              <a:prstGeom prst="straightConnector1">
                <a:avLst/>
              </a:prstGeom>
              <a:ln w="31750">
                <a:solidFill>
                  <a:schemeClr val="bg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84" name="Group 39"/>
              <p:cNvGrpSpPr>
                <a:grpSpLocks/>
              </p:cNvGrpSpPr>
              <p:nvPr/>
            </p:nvGrpSpPr>
            <p:grpSpPr bwMode="auto">
              <a:xfrm>
                <a:off x="5980442" y="3287485"/>
                <a:ext cx="3014507" cy="1800332"/>
                <a:chOff x="5980442" y="3287485"/>
                <a:chExt cx="3014507" cy="180033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5989967" y="3287485"/>
                  <a:ext cx="603219" cy="522318"/>
                </a:xfrm>
                <a:prstGeom prst="ellipse">
                  <a:avLst/>
                </a:prstGeom>
                <a:solidFill>
                  <a:schemeClr val="bg1">
                    <a:alpha val="47000"/>
                  </a:schemeClr>
                </a:solidFill>
                <a:ln w="317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980442" y="3728836"/>
                  <a:ext cx="603219" cy="523906"/>
                </a:xfrm>
                <a:prstGeom prst="ellipse">
                  <a:avLst/>
                </a:prstGeom>
                <a:solidFill>
                  <a:schemeClr val="bg1">
                    <a:alpha val="47000"/>
                  </a:schemeClr>
                </a:solidFill>
                <a:ln w="317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7339272" y="3851080"/>
                  <a:ext cx="601631" cy="523906"/>
                </a:xfrm>
                <a:prstGeom prst="ellipse">
                  <a:avLst/>
                </a:prstGeom>
                <a:solidFill>
                  <a:schemeClr val="bg1">
                    <a:alpha val="47000"/>
                  </a:schemeClr>
                </a:solidFill>
                <a:ln w="317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7258313" y="3379565"/>
                  <a:ext cx="603219" cy="522318"/>
                </a:xfrm>
                <a:prstGeom prst="ellipse">
                  <a:avLst/>
                </a:prstGeom>
                <a:solidFill>
                  <a:schemeClr val="bg1">
                    <a:alpha val="47000"/>
                  </a:schemeClr>
                </a:solidFill>
                <a:ln w="317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 rot="10800000">
                  <a:off x="6502702" y="4192414"/>
                  <a:ext cx="1254061" cy="701717"/>
                </a:xfrm>
                <a:prstGeom prst="straightConnector1">
                  <a:avLst/>
                </a:prstGeom>
                <a:ln w="31750"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rot="16200000" flipV="1">
                  <a:off x="6539940" y="3696353"/>
                  <a:ext cx="1203397" cy="1131830"/>
                </a:xfrm>
                <a:prstGeom prst="straightConnector1">
                  <a:avLst/>
                </a:prstGeom>
                <a:ln w="31750"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7688504" y="4786174"/>
                  <a:ext cx="1306445" cy="30164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>
                  <a:normAutofit fontScale="62500" lnSpcReduction="20000"/>
                </a:bodyPr>
                <a:lstStyle/>
                <a:p>
                  <a:pPr>
                    <a:lnSpc>
                      <a:spcPct val="90000"/>
                    </a:lnSpc>
                    <a:defRPr/>
                  </a:pPr>
                  <a:r>
                    <a:rPr lang="ru-RU" sz="1400" b="1">
                      <a:solidFill>
                        <a:srgbClr val="000000"/>
                      </a:solidFill>
                      <a:latin typeface="Calibri" pitchFamily="34" charset="0"/>
                    </a:rPr>
                    <a:t>Знаки и обозначения системы безопасности</a:t>
                  </a:r>
                  <a:endParaRPr lang="en-US" sz="1400" b="1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15367" name="Group 24"/>
          <p:cNvGrpSpPr>
            <a:grpSpLocks/>
          </p:cNvGrpSpPr>
          <p:nvPr/>
        </p:nvGrpSpPr>
        <p:grpSpPr bwMode="auto">
          <a:xfrm>
            <a:off x="4906963" y="6038850"/>
            <a:ext cx="2986087" cy="819150"/>
            <a:chOff x="2361363" y="5988818"/>
            <a:chExt cx="2986033" cy="869182"/>
          </a:xfrm>
        </p:grpSpPr>
        <p:sp>
          <p:nvSpPr>
            <p:cNvPr id="27" name="Rectangle 26"/>
            <p:cNvSpPr/>
            <p:nvPr/>
          </p:nvSpPr>
          <p:spPr>
            <a:xfrm>
              <a:off x="2361363" y="5988818"/>
              <a:ext cx="2863798" cy="869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464548" y="6089886"/>
              <a:ext cx="339719" cy="272883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2799505" y="6236434"/>
              <a:ext cx="304794" cy="336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105887" y="6091571"/>
              <a:ext cx="1130280" cy="30151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anchor="ctr">
              <a:normAutofit fontScale="70000" lnSpcReduction="2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600" b="1" dirty="0">
                  <a:solidFill>
                    <a:srgbClr val="FF0000"/>
                  </a:solidFill>
                  <a:latin typeface="Calibri" pitchFamily="34" charset="0"/>
                </a:rPr>
                <a:t>Обозначение</a:t>
              </a:r>
              <a:r>
                <a:rPr lang="en-US" sz="1600" b="1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en-US" sz="1500" b="1" dirty="0">
                  <a:solidFill>
                    <a:srgbClr val="FF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461373" y="6431832"/>
              <a:ext cx="342894" cy="299834"/>
            </a:xfrm>
            <a:prstGeom prst="ellipse">
              <a:avLst/>
            </a:prstGeom>
            <a:solidFill>
              <a:schemeClr val="bg1">
                <a:alpha val="47000"/>
              </a:schemeClr>
            </a:solidFill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10800000">
              <a:off x="2815380" y="6573327"/>
              <a:ext cx="279395" cy="8422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104300" y="6423409"/>
              <a:ext cx="1141391" cy="29983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anchor="ctr">
              <a:normAutofit fontScale="70000" lnSpcReduction="20000"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500" b="1" dirty="0">
                  <a:solidFill>
                    <a:srgbClr val="000000"/>
                  </a:solidFill>
                  <a:latin typeface="Calibri" pitchFamily="34" charset="0"/>
                </a:rPr>
                <a:t>Обозначение </a:t>
              </a:r>
              <a:r>
                <a:rPr lang="en-US" sz="1500" b="1" dirty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5379" name="TextBox 36"/>
            <p:cNvSpPr txBox="1">
              <a:spLocks noChangeArrowheads="1"/>
            </p:cNvSpPr>
            <p:nvPr/>
          </p:nvSpPr>
          <p:spPr bwMode="auto">
            <a:xfrm>
              <a:off x="4009158" y="6049459"/>
              <a:ext cx="1336651" cy="36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Возможности </a:t>
              </a:r>
              <a:br>
                <a:rPr lang="ru-RU" sz="100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ru-RU" sz="1000">
                  <a:solidFill>
                    <a:srgbClr val="000000"/>
                  </a:solidFill>
                  <a:latin typeface="Calibri" pitchFamily="34" charset="0"/>
                </a:rPr>
                <a:t>контроля</a:t>
              </a:r>
              <a:endParaRPr lang="en-US" sz="1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10745" y="6372875"/>
              <a:ext cx="1336651" cy="360475"/>
            </a:xfrm>
            <a:prstGeom prst="rect">
              <a:avLst/>
            </a:prstGeom>
            <a:noFill/>
          </p:spPr>
          <p:txBody>
            <a:bodyPr>
              <a:normAutofit fontScale="92500"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latin typeface="Arial" charset="0"/>
                </a:rPr>
                <a:t>Возможности маркировки</a:t>
              </a:r>
              <a:endParaRPr lang="en-US" sz="1000" dirty="0">
                <a:latin typeface="Arial" charset="0"/>
              </a:endParaRPr>
            </a:p>
          </p:txBody>
        </p:sp>
      </p:grpSp>
      <p:sp>
        <p:nvSpPr>
          <p:cNvPr id="45" name="Rounded Rectangle 44"/>
          <p:cNvSpPr>
            <a:spLocks noChangeAspect="1"/>
          </p:cNvSpPr>
          <p:nvPr/>
        </p:nvSpPr>
        <p:spPr>
          <a:xfrm>
            <a:off x="214700" y="242833"/>
            <a:ext cx="8745410" cy="874541"/>
          </a:xfrm>
          <a:prstGeom prst="roundRect">
            <a:avLst/>
          </a:prstGeom>
          <a:solidFill>
            <a:schemeClr val="accent1"/>
          </a:solidFill>
          <a:ln w="1905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270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700">
                <a:solidFill>
                  <a:srgbClr val="000000"/>
                </a:solidFill>
              </a:rPr>
              <a:t>Пример: коммутационное оборудование центра обработки данных</a:t>
            </a:r>
            <a:endParaRPr lang="en-US" sz="3700">
              <a:solidFill>
                <a:srgbClr val="000000"/>
              </a:solidFill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>
          <a:xfrm>
            <a:off x="4392613" y="6191250"/>
            <a:ext cx="2133600" cy="365125"/>
          </a:xfrm>
        </p:spPr>
        <p:txBody>
          <a:bodyPr/>
          <a:lstStyle/>
          <a:p>
            <a:pPr>
              <a:defRPr/>
            </a:pPr>
            <a:fld id="{5C40E24E-BE78-4BAE-ACAE-3BDFA39640C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3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3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3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3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3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3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nduitPPTtemplate2009-U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</a:gradFill>
        <a:ln w="19050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innerShdw blurRad="1270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 prstMaterial="dkEdge">
          <a:bevelT w="127000" h="127000"/>
        </a:sp3d>
      </a:spPr>
      <a:bodyPr rtlCol="0" anchor="ctr">
        <a:normAutofit/>
      </a:bodyPr>
      <a:lstStyle>
        <a:defPPr algn="ctr">
          <a:defRPr sz="2800" b="1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PanduitPPTtemplate2009-USA</Template>
  <TotalTime>5240</TotalTime>
  <Words>2082</Words>
  <Application>Microsoft Office PowerPoint</Application>
  <PresentationFormat>Экран (4:3)</PresentationFormat>
  <Paragraphs>306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PanduitPPTtemplate2009-USA</vt:lpstr>
      <vt:lpstr>1_Office Theme</vt:lpstr>
      <vt:lpstr>Правила обращения с источниками опасной энергии на рабочем месте.  Руководство по выполнению требований в отношении контроля и маркировки источников опасной энергии </vt:lpstr>
      <vt:lpstr>Презентация PowerPoint</vt:lpstr>
      <vt:lpstr>Презентация PowerPoint</vt:lpstr>
      <vt:lpstr>Презентация PowerPoint</vt:lpstr>
      <vt:lpstr>Презентация PowerPoint</vt:lpstr>
      <vt:lpstr>Слайд о неблагоприятной окружающей среде???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Panduit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nap</dc:creator>
  <cp:lastModifiedBy>Виктория Долинная</cp:lastModifiedBy>
  <cp:revision>418</cp:revision>
  <dcterms:created xsi:type="dcterms:W3CDTF">2009-05-14T22:04:19Z</dcterms:created>
  <dcterms:modified xsi:type="dcterms:W3CDTF">2012-03-05T05:28:36Z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0x010100061A18D92EA9CA489C2B1BFA65247D4D</vt:lpwstr>
  </property>
</Properties>
</file>